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1DD7A5B-6DCD-45F0-97A7-D36D89345362}" type="datetimeFigureOut">
              <a:rPr lang="es-PY" smtClean="0"/>
              <a:t>3/5/2024</a:t>
            </a:fld>
            <a:endParaRPr lang="es-PY"/>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B20A870-C50C-4138-A803-A7FACF820BD4}" type="slidenum">
              <a:rPr lang="es-PY" smtClean="0"/>
              <a:t>‹Nº›</a:t>
            </a:fld>
            <a:endParaRPr lang="es-PY"/>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s-PY"/>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1DD7A5B-6DCD-45F0-97A7-D36D89345362}" type="datetimeFigureOut">
              <a:rPr lang="es-PY" smtClean="0"/>
              <a:t>3/5/2024</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BB20A870-C50C-4138-A803-A7FACF820BD4}" type="slidenum">
              <a:rPr lang="es-PY" smtClean="0"/>
              <a:t>‹Nº›</a:t>
            </a:fld>
            <a:endParaRPr lang="es-P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1DD7A5B-6DCD-45F0-97A7-D36D89345362}" type="datetimeFigureOut">
              <a:rPr lang="es-PY" smtClean="0"/>
              <a:t>3/5/2024</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B20A870-C50C-4138-A803-A7FACF820BD4}" type="slidenum">
              <a:rPr lang="es-PY" smtClean="0"/>
              <a:t>‹Nº›</a:t>
            </a:fld>
            <a:endParaRPr lang="es-P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1DD7A5B-6DCD-45F0-97A7-D36D89345362}" type="datetimeFigureOut">
              <a:rPr lang="es-PY" smtClean="0"/>
              <a:t>3/5/2024</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BB20A870-C50C-4138-A803-A7FACF820BD4}" type="slidenum">
              <a:rPr lang="es-PY" smtClean="0"/>
              <a:t>‹Nº›</a:t>
            </a:fld>
            <a:endParaRPr lang="es-PY"/>
          </a:p>
        </p:txBody>
      </p:sp>
      <p:sp>
        <p:nvSpPr>
          <p:cNvPr id="7" name="Title 6"/>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31DD7A5B-6DCD-45F0-97A7-D36D89345362}" type="datetimeFigureOut">
              <a:rPr lang="es-PY" smtClean="0"/>
              <a:t>3/5/2024</a:t>
            </a:fld>
            <a:endParaRPr lang="es-PY"/>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B20A870-C50C-4138-A803-A7FACF820BD4}" type="slidenum">
              <a:rPr lang="es-PY" smtClean="0"/>
              <a:t>‹Nº›</a:t>
            </a:fld>
            <a:endParaRPr lang="es-PY"/>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s-PY"/>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1DD7A5B-6DCD-45F0-97A7-D36D89345362}" type="datetimeFigureOut">
              <a:rPr lang="es-PY" smtClean="0"/>
              <a:t>3/5/2024</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BB20A870-C50C-4138-A803-A7FACF820BD4}" type="slidenum">
              <a:rPr lang="es-PY" smtClean="0"/>
              <a:t>‹Nº›</a:t>
            </a:fld>
            <a:endParaRPr lang="es-PY"/>
          </a:p>
        </p:txBody>
      </p:sp>
      <p:sp>
        <p:nvSpPr>
          <p:cNvPr id="8" name="Title 7"/>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1DD7A5B-6DCD-45F0-97A7-D36D89345362}" type="datetimeFigureOut">
              <a:rPr lang="es-PY" smtClean="0"/>
              <a:t>3/5/2024</a:t>
            </a:fld>
            <a:endParaRPr lang="es-PY"/>
          </a:p>
        </p:txBody>
      </p:sp>
      <p:sp>
        <p:nvSpPr>
          <p:cNvPr id="8" name="Footer Placeholder 7"/>
          <p:cNvSpPr>
            <a:spLocks noGrp="1"/>
          </p:cNvSpPr>
          <p:nvPr>
            <p:ph type="ftr" sz="quarter" idx="11"/>
          </p:nvPr>
        </p:nvSpPr>
        <p:spPr/>
        <p:txBody>
          <a:bodyPr/>
          <a:lstStyle/>
          <a:p>
            <a:endParaRPr lang="es-PY"/>
          </a:p>
        </p:txBody>
      </p:sp>
      <p:sp>
        <p:nvSpPr>
          <p:cNvPr id="9" name="Slide Number Placeholder 8"/>
          <p:cNvSpPr>
            <a:spLocks noGrp="1"/>
          </p:cNvSpPr>
          <p:nvPr>
            <p:ph type="sldNum" sz="quarter" idx="12"/>
          </p:nvPr>
        </p:nvSpPr>
        <p:spPr/>
        <p:txBody>
          <a:bodyPr/>
          <a:lstStyle/>
          <a:p>
            <a:fld id="{BB20A870-C50C-4138-A803-A7FACF820BD4}" type="slidenum">
              <a:rPr lang="es-PY" smtClean="0"/>
              <a:t>‹Nº›</a:t>
            </a:fld>
            <a:endParaRPr lang="es-PY"/>
          </a:p>
        </p:txBody>
      </p:sp>
      <p:sp>
        <p:nvSpPr>
          <p:cNvPr id="10" name="Title 9"/>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1DD7A5B-6DCD-45F0-97A7-D36D89345362}" type="datetimeFigureOut">
              <a:rPr lang="es-PY" smtClean="0"/>
              <a:t>3/5/2024</a:t>
            </a:fld>
            <a:endParaRPr lang="es-PY"/>
          </a:p>
        </p:txBody>
      </p:sp>
      <p:sp>
        <p:nvSpPr>
          <p:cNvPr id="4" name="Footer Placeholder 3"/>
          <p:cNvSpPr>
            <a:spLocks noGrp="1"/>
          </p:cNvSpPr>
          <p:nvPr>
            <p:ph type="ftr" sz="quarter" idx="11"/>
          </p:nvPr>
        </p:nvSpPr>
        <p:spPr/>
        <p:txBody>
          <a:bodyPr/>
          <a:lstStyle/>
          <a:p>
            <a:endParaRPr lang="es-PY"/>
          </a:p>
        </p:txBody>
      </p:sp>
      <p:sp>
        <p:nvSpPr>
          <p:cNvPr id="5" name="Slide Number Placeholder 4"/>
          <p:cNvSpPr>
            <a:spLocks noGrp="1"/>
          </p:cNvSpPr>
          <p:nvPr>
            <p:ph type="sldNum" sz="quarter" idx="12"/>
          </p:nvPr>
        </p:nvSpPr>
        <p:spPr/>
        <p:txBody>
          <a:bodyPr/>
          <a:lstStyle/>
          <a:p>
            <a:fld id="{BB20A870-C50C-4138-A803-A7FACF820BD4}" type="slidenum">
              <a:rPr lang="es-PY" smtClean="0"/>
              <a:t>‹Nº›</a:t>
            </a:fld>
            <a:endParaRPr lang="es-PY"/>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1DD7A5B-6DCD-45F0-97A7-D36D89345362}" type="datetimeFigureOut">
              <a:rPr lang="es-PY" smtClean="0"/>
              <a:t>3/5/2024</a:t>
            </a:fld>
            <a:endParaRPr lang="es-PY"/>
          </a:p>
        </p:txBody>
      </p:sp>
      <p:sp>
        <p:nvSpPr>
          <p:cNvPr id="3" name="Footer Placeholder 2"/>
          <p:cNvSpPr>
            <a:spLocks noGrp="1"/>
          </p:cNvSpPr>
          <p:nvPr>
            <p:ph type="ftr" sz="quarter" idx="11"/>
          </p:nvPr>
        </p:nvSpPr>
        <p:spPr/>
        <p:txBody>
          <a:bodyPr/>
          <a:lstStyle/>
          <a:p>
            <a:endParaRPr lang="es-PY"/>
          </a:p>
        </p:txBody>
      </p:sp>
      <p:sp>
        <p:nvSpPr>
          <p:cNvPr id="4" name="Slide Number Placeholder 3"/>
          <p:cNvSpPr>
            <a:spLocks noGrp="1"/>
          </p:cNvSpPr>
          <p:nvPr>
            <p:ph type="sldNum" sz="quarter" idx="12"/>
          </p:nvPr>
        </p:nvSpPr>
        <p:spPr/>
        <p:txBody>
          <a:bodyPr/>
          <a:lstStyle/>
          <a:p>
            <a:fld id="{BB20A870-C50C-4138-A803-A7FACF820BD4}" type="slidenum">
              <a:rPr lang="es-PY" smtClean="0"/>
              <a:t>‹Nº›</a:t>
            </a:fld>
            <a:endParaRPr lang="es-P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1DD7A5B-6DCD-45F0-97A7-D36D89345362}" type="datetimeFigureOut">
              <a:rPr lang="es-PY" smtClean="0"/>
              <a:t>3/5/2024</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BB20A870-C50C-4138-A803-A7FACF820BD4}" type="slidenum">
              <a:rPr lang="es-PY" smtClean="0"/>
              <a:t>‹Nº›</a:t>
            </a:fld>
            <a:endParaRPr lang="es-PY"/>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1DD7A5B-6DCD-45F0-97A7-D36D89345362}" type="datetimeFigureOut">
              <a:rPr lang="es-PY" smtClean="0"/>
              <a:t>3/5/2024</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BB20A870-C50C-4138-A803-A7FACF820BD4}" type="slidenum">
              <a:rPr lang="es-PY" smtClean="0"/>
              <a:t>‹Nº›</a:t>
            </a:fld>
            <a:endParaRPr lang="es-PY"/>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
              <a:t>Haga clic para modificar el estilo de 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31DD7A5B-6DCD-45F0-97A7-D36D89345362}" type="datetimeFigureOut">
              <a:rPr lang="es-PY" smtClean="0"/>
              <a:t>3/5/2024</a:t>
            </a:fld>
            <a:endParaRPr lang="es-PY"/>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s-PY"/>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B20A870-C50C-4138-A803-A7FACF820BD4}" type="slidenum">
              <a:rPr lang="es-PY" smtClean="0"/>
              <a:t>‹Nº›</a:t>
            </a:fld>
            <a:endParaRPr lang="es-PY"/>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google.com.py/search?client=firefox-a&amp;hs=4XL&amp;rls=org.mozilla:es-AR:official&amp;channel=sb&amp;q=HANDBALL&amp;spell=1&amp;sa=X&amp;ei=tcayU_2ODZWssQSvtYBY&amp;ved=0CBkQvwUoAA"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395" y="2317983"/>
            <a:ext cx="6768752" cy="1470025"/>
          </a:xfrm>
        </p:spPr>
        <p:txBody>
          <a:bodyPr/>
          <a:lstStyle/>
          <a:p>
            <a:pPr algn="ctr"/>
            <a:r>
              <a:rPr lang="es-PY" sz="5000" b="1" dirty="0"/>
              <a:t>TORNEO DE PADRES </a:t>
            </a:r>
            <a:br>
              <a:rPr lang="es-PY" sz="5000" b="1" dirty="0"/>
            </a:br>
            <a:r>
              <a:rPr lang="es-PY" sz="5000" b="1" dirty="0"/>
              <a:t> EDICIÓN 2024</a:t>
            </a:r>
          </a:p>
        </p:txBody>
      </p:sp>
      <p:pic>
        <p:nvPicPr>
          <p:cNvPr id="4" name="Imagen 3">
            <a:extLst>
              <a:ext uri="{FF2B5EF4-FFF2-40B4-BE49-F238E27FC236}">
                <a16:creationId xmlns:a16="http://schemas.microsoft.com/office/drawing/2014/main" id="{FB2B0737-71D5-4860-8BA1-C991CE2052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62057" y="2470584"/>
            <a:ext cx="1916832" cy="1916832"/>
          </a:xfrm>
          <a:prstGeom prst="rect">
            <a:avLst/>
          </a:prstGeom>
        </p:spPr>
      </p:pic>
    </p:spTree>
    <p:extLst>
      <p:ext uri="{BB962C8B-B14F-4D97-AF65-F5344CB8AC3E}">
        <p14:creationId xmlns:p14="http://schemas.microsoft.com/office/powerpoint/2010/main" val="1860857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45720" indent="0" algn="just">
              <a:buNone/>
            </a:pPr>
            <a:r>
              <a:rPr lang="es-PY" b="1" dirty="0"/>
              <a:t>Art. 7º</a:t>
            </a:r>
            <a:r>
              <a:rPr lang="es-PY" dirty="0"/>
              <a:t> Para los litigios posteriores al desarrollo de las competencias, La Comisión Directiva Organizadora tendrán a su cargo resolver los litigios dentro del plazo previsto y en única instancia, sus resoluciones causaran ejecutoria. Las protestas deberán hacerse constar en el acta del partido, antes del cierre de planilla; a los efectos se recibirán las fundamentaciones de las protestas, hasta 60 minutos después de terminada la disputa.</a:t>
            </a:r>
          </a:p>
          <a:p>
            <a:endParaRPr lang="es-PY" dirty="0"/>
          </a:p>
          <a:p>
            <a:pPr marL="45720" indent="0" algn="just">
              <a:buNone/>
            </a:pPr>
            <a:r>
              <a:rPr lang="es-PY" dirty="0"/>
              <a:t>Para efectuar la protesta se deberá abonar la suma de </a:t>
            </a:r>
            <a:r>
              <a:rPr lang="es-PY" b="1" dirty="0"/>
              <a:t>cincuenta mil (50.000)</a:t>
            </a:r>
            <a:r>
              <a:rPr lang="es-PY" dirty="0"/>
              <a:t> guaraníes. En ningún caso dicho monto será reembolsable.</a:t>
            </a:r>
          </a:p>
          <a:p>
            <a:pPr marL="45720" indent="0">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AF08019D-319A-4C95-8F1F-D81ECEC3613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1257028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3528" y="1700808"/>
            <a:ext cx="8407893" cy="4407408"/>
          </a:xfrm>
        </p:spPr>
        <p:txBody>
          <a:bodyPr/>
          <a:lstStyle/>
          <a:p>
            <a:pPr marL="45720" indent="0" algn="just">
              <a:buNone/>
            </a:pPr>
            <a:r>
              <a:rPr lang="es-PY" b="1" dirty="0"/>
              <a:t>Art. 8º</a:t>
            </a:r>
            <a:r>
              <a:rPr lang="es-PY" dirty="0"/>
              <a:t> Podrán participar los </a:t>
            </a:r>
            <a:r>
              <a:rPr lang="es-PY" b="1" dirty="0"/>
              <a:t>PADRES Y/O TUTORES LEGALES</a:t>
            </a:r>
            <a:r>
              <a:rPr lang="es-PY" dirty="0"/>
              <a:t>  que estén en los registros de la institución. En caso de duda sobre la identidad o la habilitación del atleta en la lista de buena fe la constancia emitida por la secretaria general del colegio convalidara su habilitación para las competencias o el rechazo de mismo si correspondiere. </a:t>
            </a:r>
          </a:p>
          <a:p>
            <a:pPr marL="45720" indent="0" algn="just">
              <a:buNone/>
            </a:pPr>
            <a:endParaRPr lang="es-PY" dirty="0"/>
          </a:p>
          <a:p>
            <a:pPr marL="45720" indent="0" algn="just">
              <a:buNone/>
            </a:pPr>
            <a:r>
              <a:rPr lang="es-PY" b="1" dirty="0"/>
              <a:t>Art. 9º </a:t>
            </a:r>
            <a:r>
              <a:rPr lang="es-PY" dirty="0"/>
              <a:t>De la conformación del equipo: </a:t>
            </a:r>
            <a:r>
              <a:rPr lang="es-PY" b="1" dirty="0"/>
              <a:t>Seria A:</a:t>
            </a:r>
            <a:r>
              <a:rPr lang="es-PY" dirty="0"/>
              <a:t> Jardín, Preescolar, Primero, Segundo y Tercer Grado (Mañana y Tarde). </a:t>
            </a:r>
            <a:r>
              <a:rPr lang="es-PY" b="1" dirty="0"/>
              <a:t>Serie B:</a:t>
            </a:r>
            <a:r>
              <a:rPr lang="es-PY" dirty="0"/>
              <a:t> Cuarto, Quinto, Sexto, Séptimo y Octavo Grado (Mañana y Tarde). </a:t>
            </a:r>
            <a:r>
              <a:rPr lang="es-PY" b="1" dirty="0"/>
              <a:t>Serie C:</a:t>
            </a:r>
            <a:r>
              <a:rPr lang="es-PY" dirty="0"/>
              <a:t> Noveno Grado, Primero, Segundo y Tercer Año.</a:t>
            </a:r>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CE6689F6-E76D-4707-A2D0-23D66ACF1AF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561601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0" y="1916832"/>
            <a:ext cx="8568952" cy="4407408"/>
          </a:xfrm>
        </p:spPr>
        <p:txBody>
          <a:bodyPr/>
          <a:lstStyle/>
          <a:p>
            <a:pPr marL="45720" indent="0" algn="just">
              <a:buNone/>
            </a:pPr>
            <a:r>
              <a:rPr lang="es-PY" b="1" dirty="0"/>
              <a:t>Art. 10º</a:t>
            </a:r>
            <a:r>
              <a:rPr lang="es-PY" dirty="0"/>
              <a:t> Los Equipos participantes deberán inscribirse abonando una suma de </a:t>
            </a:r>
            <a:r>
              <a:rPr lang="es-PY" b="1" dirty="0"/>
              <a:t>400.000gs</a:t>
            </a:r>
            <a:r>
              <a:rPr lang="es-PY" dirty="0"/>
              <a:t> </a:t>
            </a:r>
            <a:r>
              <a:rPr lang="es-PY" b="1" dirty="0"/>
              <a:t>(GUARANIES CUATROCIENTOS MIL)</a:t>
            </a:r>
            <a:r>
              <a:rPr lang="es-PY" dirty="0"/>
              <a:t>.</a:t>
            </a:r>
          </a:p>
          <a:p>
            <a:pPr marL="45720" indent="0" algn="just">
              <a:buNone/>
            </a:pPr>
            <a:endParaRPr lang="es-PY" dirty="0"/>
          </a:p>
          <a:p>
            <a:pPr marL="45720" indent="0" algn="just">
              <a:buNone/>
            </a:pPr>
            <a:r>
              <a:rPr lang="es-PY" b="1" dirty="0"/>
              <a:t>Art. 11º</a:t>
            </a:r>
            <a:r>
              <a:rPr lang="es-PY" dirty="0"/>
              <a:t> Las inscripciones de los atletas se harán por </a:t>
            </a:r>
            <a:r>
              <a:rPr lang="es-PY" b="1" dirty="0"/>
              <a:t>GRADOS Y/O CURSOS</a:t>
            </a:r>
            <a:r>
              <a:rPr lang="es-PY" dirty="0"/>
              <a:t>, hasta la fecha establecida por la Comisión Directiva Organizador, Fijada para el 30 (TREINTA) de Mayo del Corriente año. Una sola inscripción bastará para el desarrollo de todo el campeonato.</a:t>
            </a:r>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1EB26F28-735A-49D3-8229-9A2606EC60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93129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0" y="1772816"/>
            <a:ext cx="8568952" cy="4407408"/>
          </a:xfrm>
        </p:spPr>
        <p:txBody>
          <a:bodyPr>
            <a:normAutofit/>
          </a:bodyPr>
          <a:lstStyle/>
          <a:p>
            <a:pPr marL="45720" indent="0" algn="just">
              <a:buNone/>
            </a:pPr>
            <a:r>
              <a:rPr lang="es-PY" b="1" dirty="0"/>
              <a:t>Art. 12º</a:t>
            </a:r>
            <a:r>
              <a:rPr lang="es-PY" dirty="0"/>
              <a:t> Para procederse a la inscripción se deberá cumplir con los siguientes requisitos:</a:t>
            </a:r>
          </a:p>
          <a:p>
            <a:pPr marL="45720" indent="0" algn="just">
              <a:buNone/>
            </a:pPr>
            <a:r>
              <a:rPr lang="es-PY" dirty="0"/>
              <a:t> </a:t>
            </a:r>
          </a:p>
          <a:p>
            <a:pPr marL="45720" indent="0" algn="just">
              <a:buNone/>
            </a:pPr>
            <a:r>
              <a:rPr lang="es-PY" dirty="0"/>
              <a:t>A – Determinar claramente los colores distintivos de cada Equipo (La comisión ya proveerá esos detalles a través de un sorteo en una de las reuniones).-</a:t>
            </a:r>
          </a:p>
          <a:p>
            <a:pPr marL="45720" indent="0" algn="just">
              <a:buNone/>
            </a:pPr>
            <a:r>
              <a:rPr lang="es-PY" dirty="0"/>
              <a:t>B – Deberán tener indumentarias Completas (Remera, Short y media), para la modalidad masculina y (Remera) para la modalidad femenina, con la denominación de sus respectivos grados y/o cursos.-</a:t>
            </a:r>
          </a:p>
          <a:p>
            <a:pPr marL="45720" indent="0" algn="just">
              <a:buNone/>
            </a:pPr>
            <a:r>
              <a:rPr lang="es-PY" dirty="0"/>
              <a:t>C - Llenar los datos personales de los delegados y sus suplentes, quienes serán los responsables ante la  Comisión Directiva Organizadora, por el grado y/o cursos a quienes representa.</a:t>
            </a:r>
          </a:p>
          <a:p>
            <a:pPr marL="45720" indent="0" algn="just">
              <a:buNone/>
            </a:pPr>
            <a:endParaRPr lang="es-PY" dirty="0"/>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BCFC9A4B-6F52-47C2-BDE5-981C2E71E3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3672714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45720" indent="0">
              <a:buNone/>
            </a:pPr>
            <a:r>
              <a:rPr lang="es-PY" b="1" dirty="0"/>
              <a:t>D – LA LISTA DE BUENA FE DEBERA CONTENER</a:t>
            </a:r>
            <a:r>
              <a:rPr lang="es-PY" dirty="0"/>
              <a:t>: </a:t>
            </a:r>
          </a:p>
          <a:p>
            <a:pPr marL="45720" lvl="0" indent="0">
              <a:buNone/>
            </a:pPr>
            <a:r>
              <a:rPr lang="es-PY" dirty="0"/>
              <a:t>Especificar el nombre del equipo y la promoción a que pertenece.</a:t>
            </a:r>
          </a:p>
          <a:p>
            <a:pPr marL="45720" lvl="0" indent="0">
              <a:buNone/>
            </a:pPr>
            <a:r>
              <a:rPr lang="es-PY" dirty="0"/>
              <a:t>Nombre y Apellido del atleta y Número de Documento de Cédula de Identidad Policial.</a:t>
            </a:r>
          </a:p>
          <a:p>
            <a:pPr marL="45720" lvl="0" indent="0">
              <a:buNone/>
            </a:pPr>
            <a:r>
              <a:rPr lang="es-PY" dirty="0"/>
              <a:t>La lista de buena fe debe estar  firmada por el delegado o representante.-</a:t>
            </a:r>
          </a:p>
          <a:p>
            <a:pPr marL="45720" lvl="0" indent="0">
              <a:buNone/>
            </a:pPr>
            <a:r>
              <a:rPr lang="es-PY" dirty="0"/>
              <a:t>Deberán Determinar Claramente el color de sus respectivas indumentarias (Camisetas, Short y Medias)</a:t>
            </a:r>
          </a:p>
          <a:p>
            <a:pPr marL="45720" indent="0">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1928BA1F-B8E0-4CFC-87FB-B9733737BF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3817137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45720" indent="0" algn="just">
              <a:buNone/>
            </a:pPr>
            <a:r>
              <a:rPr lang="es-PY" b="1" dirty="0"/>
              <a:t>Art. 13º</a:t>
            </a:r>
            <a:r>
              <a:rPr lang="es-PY" dirty="0"/>
              <a:t>  Un atleta podrá inscribirse en un solo equipo de la misma serie durante cada competencia en caso que los Padres tengan hijos en 2 o más series pueden inscribirse también en las demás serie. Una vez presentada la lista de buena fe, no podrá sufrir modificaciones ni alteraciones, en caso que la lista de buena no se completa todo (CANTIDAD) y los equipos ya se inscriben pueden agregar antes del día de la inauguración. </a:t>
            </a:r>
          </a:p>
          <a:p>
            <a:pPr marL="45720" indent="0">
              <a:buNone/>
            </a:pPr>
            <a:endParaRPr lang="es-PY" dirty="0"/>
          </a:p>
          <a:p>
            <a:pPr marL="45720" indent="0" algn="just">
              <a:buNone/>
            </a:pPr>
            <a:r>
              <a:rPr lang="es-PY" b="1" dirty="0"/>
              <a:t>Art. 14º</a:t>
            </a:r>
            <a:r>
              <a:rPr lang="es-PY" dirty="0"/>
              <a:t>  La Comisión Directiva Organizadora tiene la facultad para excluir de la nómina, el atleta inscripto cuya situación no se ajusta a este reglamento, el comprendido en esta situación no podrá ser reemplazado por ningún otro atleta.</a:t>
            </a:r>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43296AB1-8448-44DA-BD5D-129F164415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864624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0" y="1772816"/>
            <a:ext cx="8640960" cy="4407408"/>
          </a:xfrm>
        </p:spPr>
        <p:txBody>
          <a:bodyPr>
            <a:normAutofit fontScale="85000" lnSpcReduction="20000"/>
          </a:bodyPr>
          <a:lstStyle/>
          <a:p>
            <a:pPr marL="45720" indent="0">
              <a:buNone/>
            </a:pPr>
            <a:r>
              <a:rPr lang="es-PY" b="1" dirty="0"/>
              <a:t>IV) DE LOS JUEGOS</a:t>
            </a:r>
            <a:endParaRPr lang="es-PY" dirty="0"/>
          </a:p>
          <a:p>
            <a:pPr marL="45720" indent="0">
              <a:buNone/>
            </a:pPr>
            <a:r>
              <a:rPr lang="es-PY" b="1" dirty="0"/>
              <a:t> </a:t>
            </a:r>
            <a:endParaRPr lang="es-PY" dirty="0"/>
          </a:p>
          <a:p>
            <a:pPr marL="45720" indent="0" algn="just">
              <a:buNone/>
            </a:pPr>
            <a:r>
              <a:rPr lang="es-PY" sz="2200" b="1" dirty="0"/>
              <a:t>Art.15º</a:t>
            </a:r>
            <a:r>
              <a:rPr lang="es-PY" sz="2200" dirty="0"/>
              <a:t> Se disputara la categoría </a:t>
            </a:r>
            <a:r>
              <a:rPr lang="es-PY" sz="2200" b="1" dirty="0"/>
              <a:t>FUTBOL DE SALON MASCULINO </a:t>
            </a:r>
            <a:r>
              <a:rPr lang="es-PY" sz="2200" dirty="0"/>
              <a:t>para los hombres, </a:t>
            </a:r>
            <a:r>
              <a:rPr lang="es-ES" sz="2200" dirty="0">
                <a:hlinkClick r:id="rId2"/>
              </a:rPr>
              <a:t>HANDBOLL</a:t>
            </a:r>
            <a:r>
              <a:rPr lang="es-ES" sz="2200" b="1" dirty="0"/>
              <a:t> </a:t>
            </a:r>
            <a:r>
              <a:rPr lang="es-ES" sz="2200" dirty="0"/>
              <a:t>para las mujeres</a:t>
            </a:r>
            <a:r>
              <a:rPr lang="es-PY" sz="2200" dirty="0"/>
              <a:t>. </a:t>
            </a:r>
            <a:r>
              <a:rPr lang="es-ES" sz="2200" dirty="0"/>
              <a:t>Se jugará dos periodos de </a:t>
            </a:r>
            <a:r>
              <a:rPr lang="es-ES" sz="2200" b="1" dirty="0"/>
              <a:t>15 minutos,</a:t>
            </a:r>
            <a:r>
              <a:rPr lang="es-ES" sz="2200" dirty="0"/>
              <a:t> cada uno con un </a:t>
            </a:r>
            <a:r>
              <a:rPr lang="es-ES" sz="2200" b="1" dirty="0"/>
              <a:t>intervalo de 5 minutos</a:t>
            </a:r>
            <a:r>
              <a:rPr lang="es-ES" sz="2200" dirty="0"/>
              <a:t> y los cambios serán ilimitados, que se realizarán con autorización del árbitro y los equipos se conformarán con cinco jugadores incluyendo al arquero. Cada equipo tendrá derecho a solicitar un tiempo por cada periodo, se detendrá el cronómetro por cada tiempo solicitado por uno de los equipos. Para la Categoría de </a:t>
            </a:r>
            <a:r>
              <a:rPr lang="es-ES" sz="2200" b="1" dirty="0"/>
              <a:t>VOLEY MIXTO</a:t>
            </a:r>
            <a:r>
              <a:rPr lang="es-ES" sz="2200" dirty="0"/>
              <a:t> si o si deberán estar en cancha 3 hombres y 3 mujeres, se disputaras 3 set y el que gane la mayor cantidad de set es el ganador. En la planilla se podrá incluir hasta 15 jugadores. Se requieren cuatro (4) jugadores por cada equipo para iniciar el partido para la modalidad de </a:t>
            </a:r>
            <a:r>
              <a:rPr lang="es-PY" sz="2200" b="1" dirty="0"/>
              <a:t>FUTBOL DE SALON MASCULINO y </a:t>
            </a:r>
            <a:r>
              <a:rPr lang="es-ES" sz="2200" dirty="0"/>
              <a:t>cinco (5) jugadores para la modalidad de </a:t>
            </a:r>
            <a:r>
              <a:rPr lang="es-ES" sz="2200" b="1" u="sng" dirty="0">
                <a:hlinkClick r:id="rId2"/>
              </a:rPr>
              <a:t>HANDBOLL</a:t>
            </a:r>
            <a:r>
              <a:rPr lang="es-ES" sz="2200" dirty="0"/>
              <a:t>. Todo lo demás se regirá exactamente por las reglas vigentes para la modalidad. </a:t>
            </a:r>
            <a:endParaRPr lang="es-PY" sz="2200" dirty="0"/>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6D6FCC11-2B96-4B0A-962B-018B48CB61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2504946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0" y="1772816"/>
            <a:ext cx="8640960" cy="4407408"/>
          </a:xfrm>
        </p:spPr>
        <p:txBody>
          <a:bodyPr>
            <a:normAutofit/>
          </a:bodyPr>
          <a:lstStyle/>
          <a:p>
            <a:pPr marL="45720" indent="0" algn="just">
              <a:buNone/>
            </a:pPr>
            <a:r>
              <a:rPr lang="es-PY" b="1" dirty="0"/>
              <a:t>Art. 16º </a:t>
            </a:r>
            <a:r>
              <a:rPr lang="es-PY" dirty="0"/>
              <a:t>Los juegos colectivos mencionados serán disputados por el sistema de grupos divididos por las </a:t>
            </a:r>
            <a:r>
              <a:rPr lang="es-PY" b="1" dirty="0"/>
              <a:t>Serie A, Serie B y Serie C</a:t>
            </a:r>
            <a:r>
              <a:rPr lang="es-PY" dirty="0"/>
              <a:t>. De acuerdo a la cantidad de equipos para la modalidad de Futbol de Salón </a:t>
            </a:r>
            <a:r>
              <a:rPr lang="es-PY" b="1" dirty="0"/>
              <a:t>Masculino, Hándbol y Vóley Mixto</a:t>
            </a:r>
            <a:r>
              <a:rPr lang="es-PY" dirty="0"/>
              <a:t>, </a:t>
            </a:r>
            <a:r>
              <a:rPr lang="es-ES_tradnl" i="1" dirty="0"/>
              <a:t>en caso de igualdad de puntos para establecer la Clasificación, se aplicará la siguiente metodología de desempate:</a:t>
            </a:r>
            <a:endParaRPr lang="es-PY" dirty="0"/>
          </a:p>
          <a:p>
            <a:pPr marL="45720" indent="0">
              <a:buNone/>
            </a:pPr>
            <a:endParaRPr lang="es-ES_tradnl" i="1" dirty="0"/>
          </a:p>
          <a:p>
            <a:pPr marL="45720" indent="0">
              <a:buNone/>
            </a:pPr>
            <a:r>
              <a:rPr lang="es-ES_tradnl" i="1" dirty="0"/>
              <a:t>a) Mayor diferencia de goles</a:t>
            </a:r>
            <a:endParaRPr lang="es-PY" dirty="0"/>
          </a:p>
          <a:p>
            <a:pPr marL="45720" indent="0">
              <a:buNone/>
            </a:pPr>
            <a:r>
              <a:rPr lang="es-ES_tradnl" i="1" dirty="0"/>
              <a:t>b) Mayor cantidad de goles a favor</a:t>
            </a:r>
            <a:endParaRPr lang="es-PY" dirty="0"/>
          </a:p>
          <a:p>
            <a:pPr marL="45720" indent="0">
              <a:buNone/>
            </a:pPr>
            <a:r>
              <a:rPr lang="es-ES_tradnl" i="1" dirty="0"/>
              <a:t>c) Menor cantidad de goles recibidos</a:t>
            </a:r>
            <a:endParaRPr lang="es-PY" dirty="0"/>
          </a:p>
          <a:p>
            <a:pPr marL="45720" indent="0">
              <a:buNone/>
            </a:pPr>
            <a:r>
              <a:rPr lang="es-ES_tradnl" i="1" dirty="0"/>
              <a:t>d) Sorteo (Partido Extra)</a:t>
            </a:r>
            <a:endParaRPr lang="es-PY" dirty="0"/>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044363E4-91E4-445D-982C-3FC20196B19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385726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407408"/>
          </a:xfrm>
        </p:spPr>
        <p:txBody>
          <a:bodyPr>
            <a:normAutofit fontScale="85000" lnSpcReduction="10000"/>
          </a:bodyPr>
          <a:lstStyle/>
          <a:p>
            <a:pPr marL="45720" indent="0" algn="just">
              <a:buNone/>
            </a:pPr>
            <a:r>
              <a:rPr lang="es-PY" b="1" dirty="0"/>
              <a:t>Art. 17º</a:t>
            </a:r>
            <a:r>
              <a:rPr lang="es-PY" dirty="0"/>
              <a:t> Los </a:t>
            </a:r>
            <a:r>
              <a:rPr lang="es-PY" dirty="0" err="1"/>
              <a:t>fixture</a:t>
            </a:r>
            <a:r>
              <a:rPr lang="es-PY" dirty="0"/>
              <a:t> de las competencias de las distintas modalidades serán elaboradas por la Comisión Directiva Organizadora 72 </a:t>
            </a:r>
            <a:r>
              <a:rPr lang="es-PY" dirty="0" err="1"/>
              <a:t>hs</a:t>
            </a:r>
            <a:r>
              <a:rPr lang="es-PY" dirty="0"/>
              <a:t>. antes de cada partido.</a:t>
            </a:r>
          </a:p>
          <a:p>
            <a:pPr marL="45720" indent="0" algn="just">
              <a:buNone/>
            </a:pPr>
            <a:r>
              <a:rPr lang="es-PY" dirty="0"/>
              <a:t> </a:t>
            </a:r>
          </a:p>
          <a:p>
            <a:pPr marL="45720" indent="0" algn="just">
              <a:buNone/>
            </a:pPr>
            <a:r>
              <a:rPr lang="es-PY" b="1" dirty="0"/>
              <a:t>Art. 18º</a:t>
            </a:r>
            <a:r>
              <a:rPr lang="es-PY" dirty="0"/>
              <a:t> Para participar en las modalidades el atleta está obligado a presentar su Cédula de Identidad Civil ante la mesa respectiva en el momento de presentar la planilla de juego, salvo que el jugador no haya llegado aún, pudiendo entrar en la competencia siempre y cuando esté inscripto en la planilla y haya cumplido con este requisito; el incumplimiento de lo expresado será penado con la pérdida  de puntos en juego del equipo al cual pertenece el jugador, para que pueda ser aplicado la presente sanción será obligatorio hacer constar la protesta en la planilla de juego, hasta el término del partido.(</a:t>
            </a:r>
            <a:r>
              <a:rPr lang="es-ES" i="1" dirty="0"/>
              <a:t> en caso de extravío de este documento el atleta  deberá presentar necesariamente la denuncia policial original, comprobante de Identificaciones original, fotocopia de Cedula, en el caso de que el extravío del documento sea en el día del partido programado para el atleta se le permitirá jugar presentado la denuncia policial y una fotocopia de cedula</a:t>
            </a:r>
            <a:r>
              <a:rPr lang="es-ES" dirty="0"/>
              <a:t> )</a:t>
            </a:r>
            <a:endParaRPr lang="es-PY" dirty="0"/>
          </a:p>
          <a:p>
            <a:pPr marL="45720" indent="0" algn="just">
              <a:buNone/>
            </a:pPr>
            <a:endParaRPr lang="es-PY" dirty="0"/>
          </a:p>
        </p:txBody>
      </p:sp>
      <p:sp>
        <p:nvSpPr>
          <p:cNvPr id="3" name="2 Título"/>
          <p:cNvSpPr>
            <a:spLocks noGrp="1"/>
          </p:cNvSpPr>
          <p:nvPr>
            <p:ph type="title"/>
          </p:nvPr>
        </p:nvSpPr>
        <p:spPr>
          <a:xfrm>
            <a:off x="381000" y="355847"/>
            <a:ext cx="5703168" cy="1054394"/>
          </a:xfrm>
        </p:spPr>
        <p:txBody>
          <a:bodyPr/>
          <a:lstStyle/>
          <a:p>
            <a:pPr algn="l"/>
            <a:r>
              <a:rPr lang="es-PY" b="1" dirty="0"/>
              <a:t>TORNEO DE PADRES EDICIÓN 2024</a:t>
            </a:r>
            <a:endParaRPr lang="es-PY" dirty="0"/>
          </a:p>
        </p:txBody>
      </p:sp>
      <p:pic>
        <p:nvPicPr>
          <p:cNvPr id="5" name="Imagen 4">
            <a:extLst>
              <a:ext uri="{FF2B5EF4-FFF2-40B4-BE49-F238E27FC236}">
                <a16:creationId xmlns:a16="http://schemas.microsoft.com/office/drawing/2014/main" id="{0D5AB459-BC99-4798-98F5-7AA0C4B949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8224" y="384691"/>
            <a:ext cx="2076407" cy="757024"/>
          </a:xfrm>
          <a:prstGeom prst="rect">
            <a:avLst/>
          </a:prstGeom>
        </p:spPr>
      </p:pic>
    </p:spTree>
    <p:extLst>
      <p:ext uri="{BB962C8B-B14F-4D97-AF65-F5344CB8AC3E}">
        <p14:creationId xmlns:p14="http://schemas.microsoft.com/office/powerpoint/2010/main" val="2114365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407408"/>
          </a:xfrm>
        </p:spPr>
        <p:txBody>
          <a:bodyPr>
            <a:normAutofit/>
          </a:bodyPr>
          <a:lstStyle/>
          <a:p>
            <a:pPr marL="45720" indent="0" algn="just">
              <a:buNone/>
            </a:pPr>
            <a:r>
              <a:rPr lang="es-PY" b="1" dirty="0"/>
              <a:t>Art. 19º</a:t>
            </a:r>
            <a:r>
              <a:rPr lang="es-PY" dirty="0"/>
              <a:t> Todos los atletas participantes están obligados a guardar respeto hacia cualquier persona, sean sus propios compañeros, árbitros, miembros de la Comisión Directiva Organizadora, delegados, por cada actitud indecorosa será multado  con la suma de cincuenta mil (50.000) guaraníes, aparte de las sanciones establecidas por el Comité de Delegados.</a:t>
            </a:r>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5" name="Imagen 4">
            <a:extLst>
              <a:ext uri="{FF2B5EF4-FFF2-40B4-BE49-F238E27FC236}">
                <a16:creationId xmlns:a16="http://schemas.microsoft.com/office/drawing/2014/main" id="{4BFD3268-FFD2-40E3-8FF1-6DFB990004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1230313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3" y="1916832"/>
            <a:ext cx="8784975" cy="1584176"/>
          </a:xfrm>
        </p:spPr>
        <p:txBody>
          <a:bodyPr>
            <a:normAutofit/>
          </a:bodyPr>
          <a:lstStyle/>
          <a:p>
            <a:r>
              <a:rPr lang="es-PY" sz="2500" dirty="0"/>
              <a:t>Modalidad Masculina: Futbol de Salón </a:t>
            </a:r>
          </a:p>
          <a:p>
            <a:r>
              <a:rPr lang="es-PY" sz="2500" dirty="0"/>
              <a:t>Modalidad Femenina: Hándbol </a:t>
            </a:r>
          </a:p>
          <a:p>
            <a:r>
              <a:rPr lang="es-PY" sz="2500" dirty="0"/>
              <a:t>Modalidad Mixta: Vóley </a:t>
            </a:r>
          </a:p>
        </p:txBody>
      </p:sp>
      <p:sp>
        <p:nvSpPr>
          <p:cNvPr id="4" name="1 Título"/>
          <p:cNvSpPr>
            <a:spLocks noGrp="1"/>
          </p:cNvSpPr>
          <p:nvPr>
            <p:ph type="title"/>
          </p:nvPr>
        </p:nvSpPr>
        <p:spPr/>
        <p:txBody>
          <a:bodyPr/>
          <a:lstStyle/>
          <a:p>
            <a:pPr algn="ctr"/>
            <a:r>
              <a:rPr lang="es-PY" sz="2400" b="1" dirty="0"/>
              <a:t>TORNEO DE PADRES EDICIÓN 2024</a:t>
            </a:r>
          </a:p>
        </p:txBody>
      </p:sp>
      <p:sp>
        <p:nvSpPr>
          <p:cNvPr id="7" name="1 Marcador de contenido"/>
          <p:cNvSpPr txBox="1">
            <a:spLocks/>
          </p:cNvSpPr>
          <p:nvPr/>
        </p:nvSpPr>
        <p:spPr>
          <a:xfrm>
            <a:off x="179512" y="3789040"/>
            <a:ext cx="8784975" cy="1584176"/>
          </a:xfrm>
          <a:prstGeom prst="rect">
            <a:avLst/>
          </a:prstGeom>
        </p:spPr>
        <p:txBody>
          <a:bodyPr vert="horz" lIns="91440" tIns="45720" rIns="91440" bIns="45720" rtlCol="0">
            <a:normAutofit fontScale="85000" lnSpcReduction="20000"/>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sz="2500" b="1" dirty="0"/>
              <a:t>TIEMPOS DE LOS PARTIDOS</a:t>
            </a:r>
          </a:p>
          <a:p>
            <a:r>
              <a:rPr lang="es-PY" sz="2500" dirty="0"/>
              <a:t>VA SER UN TIEMPO DE 15 MINT. EN CADA TIEMPO.</a:t>
            </a:r>
          </a:p>
          <a:p>
            <a:r>
              <a:rPr lang="es-PY" sz="2500" dirty="0"/>
              <a:t>A PARTIR DE CUARTOS DE FINAL 20 MINT EN CADA TIEMPO.</a:t>
            </a:r>
          </a:p>
          <a:p>
            <a:r>
              <a:rPr lang="es-PY" sz="2500" dirty="0"/>
              <a:t>PARA EL JUEGO DE VOLEY SERIA DE 3 SET, EL QUE GANA 2 YA GANA. </a:t>
            </a:r>
          </a:p>
        </p:txBody>
      </p:sp>
      <p:pic>
        <p:nvPicPr>
          <p:cNvPr id="10" name="Imagen 9">
            <a:extLst>
              <a:ext uri="{FF2B5EF4-FFF2-40B4-BE49-F238E27FC236}">
                <a16:creationId xmlns:a16="http://schemas.microsoft.com/office/drawing/2014/main" id="{B57268C4-8A3B-40AF-A369-A50C86717B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714653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407408"/>
          </a:xfrm>
        </p:spPr>
        <p:txBody>
          <a:bodyPr>
            <a:normAutofit lnSpcReduction="10000"/>
          </a:bodyPr>
          <a:lstStyle/>
          <a:p>
            <a:pPr marL="45720" indent="0">
              <a:buNone/>
            </a:pPr>
            <a:r>
              <a:rPr lang="es-PY" b="1" dirty="0"/>
              <a:t>V) DE LAS SANCIONES</a:t>
            </a:r>
            <a:endParaRPr lang="es-PY" dirty="0"/>
          </a:p>
          <a:p>
            <a:pPr marL="45720" indent="0">
              <a:buNone/>
            </a:pPr>
            <a:endParaRPr lang="es-PY" dirty="0"/>
          </a:p>
          <a:p>
            <a:pPr marL="45720" indent="0" algn="just">
              <a:buNone/>
            </a:pPr>
            <a:r>
              <a:rPr lang="es-PY" b="1" dirty="0"/>
              <a:t>Art. 20º</a:t>
            </a:r>
            <a:r>
              <a:rPr lang="es-PY" dirty="0"/>
              <a:t> El equipo que haga participar a un atleta que se encuentra en una situación anti reglamentaria, perderá los puntos correspondientes al partido disputado, y recibirá una multa de cien mil (100.000) guaraníes y expulsión del o equipo de la competencia en la modalidad disputada. Para el desfile inaugural los equipos deberán presentarse con sus respectivas Reinas que pertenezcan a su equipo, de lo contrario será pérdida de puntos en su primera disputa. También deberán participar del desfile inaugural con al menos cinco jugadores integrante del equipo de cada promoción, en caso de que no participen en el desfile o no alcancen el mínimo de integrantes establecidos, implicara una multa de cien mil (100.000).- </a:t>
            </a:r>
          </a:p>
          <a:p>
            <a:pPr marL="45720" indent="0">
              <a:buNone/>
            </a:pPr>
            <a:r>
              <a:rPr lang="es-PY" dirty="0"/>
              <a:t> </a:t>
            </a:r>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5" name="Imagen 4">
            <a:extLst>
              <a:ext uri="{FF2B5EF4-FFF2-40B4-BE49-F238E27FC236}">
                <a16:creationId xmlns:a16="http://schemas.microsoft.com/office/drawing/2014/main" id="{FAEDC3FB-13A1-436F-B713-EE89D44805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67782"/>
            <a:ext cx="1800200" cy="656323"/>
          </a:xfrm>
          <a:prstGeom prst="rect">
            <a:avLst/>
          </a:prstGeom>
        </p:spPr>
      </p:pic>
    </p:spTree>
    <p:extLst>
      <p:ext uri="{BB962C8B-B14F-4D97-AF65-F5344CB8AC3E}">
        <p14:creationId xmlns:p14="http://schemas.microsoft.com/office/powerpoint/2010/main" val="4053832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407408"/>
          </a:xfrm>
        </p:spPr>
        <p:txBody>
          <a:bodyPr>
            <a:normAutofit lnSpcReduction="10000"/>
          </a:bodyPr>
          <a:lstStyle/>
          <a:p>
            <a:pPr marL="45720" indent="0" algn="just">
              <a:buNone/>
            </a:pPr>
            <a:r>
              <a:rPr lang="es-PY" b="1" dirty="0"/>
              <a:t>Art. 21º</a:t>
            </a:r>
            <a:r>
              <a:rPr lang="es-PY" dirty="0"/>
              <a:t> Los árbitros están facultados a impartir justicia dentro del campo de juego e imponer sanciones como: amonestación verbal, amonestación formal o expulsión conforme a las reglas de las modalidades en disputa.</a:t>
            </a:r>
          </a:p>
          <a:p>
            <a:pPr marL="45720" indent="0">
              <a:buNone/>
            </a:pPr>
            <a:r>
              <a:rPr lang="es-PY" dirty="0"/>
              <a:t> </a:t>
            </a:r>
          </a:p>
          <a:p>
            <a:pPr marL="45720" indent="0" algn="just">
              <a:buNone/>
            </a:pPr>
            <a:r>
              <a:rPr lang="es-PY" b="1" dirty="0"/>
              <a:t>Art. 22º</a:t>
            </a:r>
            <a:r>
              <a:rPr lang="es-PY" dirty="0"/>
              <a:t> Los jugadores/as expulsados/as del campo de juego por el árbitro quedan automáticamente suspendidos por un partido. Tarjeta Amarilla. Guaraníes Quince mil (15.000), Tarjeta Azul (expulsión de ese partido, con la posibilidad de que entre otro jugador que no esté suspendido en su reemplazo) Guaraníes Veinte mil (20.000) y Tarjeta Roja, Guaraníes Veinte y cinco mil (25.000) expulsando al jugador del partido y sin la posibilidad de que ingrese otro en su remplazo, además dependiendo de la gravedad de la infracción, el comité puede imponerle alguna otra suspensión.</a:t>
            </a:r>
          </a:p>
          <a:p>
            <a:pPr marL="45720" indent="0" algn="just">
              <a:buNone/>
            </a:pPr>
            <a:endParaRPr lang="es-PY" dirty="0"/>
          </a:p>
        </p:txBody>
      </p:sp>
      <p:sp>
        <p:nvSpPr>
          <p:cNvPr id="3" name="2 Título"/>
          <p:cNvSpPr>
            <a:spLocks noGrp="1"/>
          </p:cNvSpPr>
          <p:nvPr>
            <p:ph type="title"/>
          </p:nvPr>
        </p:nvSpPr>
        <p:spPr>
          <a:xfrm>
            <a:off x="381000" y="355847"/>
            <a:ext cx="5847184" cy="1054394"/>
          </a:xfrm>
        </p:spPr>
        <p:txBody>
          <a:bodyPr/>
          <a:lstStyle/>
          <a:p>
            <a:pPr algn="l"/>
            <a:r>
              <a:rPr lang="es-PY" b="1" dirty="0"/>
              <a:t>TORNEO DE PADRES EDICIÓN 2024</a:t>
            </a:r>
            <a:endParaRPr lang="es-PY" dirty="0"/>
          </a:p>
        </p:txBody>
      </p:sp>
      <p:pic>
        <p:nvPicPr>
          <p:cNvPr id="5" name="Imagen 4">
            <a:extLst>
              <a:ext uri="{FF2B5EF4-FFF2-40B4-BE49-F238E27FC236}">
                <a16:creationId xmlns:a16="http://schemas.microsoft.com/office/drawing/2014/main" id="{CDCACD2C-2674-4E67-948B-2E88823E895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8224" y="384691"/>
            <a:ext cx="2076407" cy="757024"/>
          </a:xfrm>
          <a:prstGeom prst="rect">
            <a:avLst/>
          </a:prstGeom>
        </p:spPr>
      </p:pic>
    </p:spTree>
    <p:extLst>
      <p:ext uri="{BB962C8B-B14F-4D97-AF65-F5344CB8AC3E}">
        <p14:creationId xmlns:p14="http://schemas.microsoft.com/office/powerpoint/2010/main" val="2038706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407408"/>
          </a:xfrm>
        </p:spPr>
        <p:txBody>
          <a:bodyPr>
            <a:normAutofit fontScale="92500" lnSpcReduction="10000"/>
          </a:bodyPr>
          <a:lstStyle/>
          <a:p>
            <a:pPr marL="45720" indent="0">
              <a:buNone/>
            </a:pPr>
            <a:r>
              <a:rPr lang="es-PY" b="1" dirty="0"/>
              <a:t>Art. 23º</a:t>
            </a:r>
            <a:r>
              <a:rPr lang="es-PY" dirty="0"/>
              <a:t> En caso de existir duda sobre la identidad del atleta, el que proteste deberá acercar las pruebas del mismo al comité de delegados hasta antes del inicio de las sesiones y el atleta en contra quien se presente la protesta deberá en su descargo presentar partida de nacimiento de su hijo/a (certificado). </a:t>
            </a:r>
          </a:p>
          <a:p>
            <a:pPr marL="45720" indent="0" algn="just">
              <a:buNone/>
            </a:pPr>
            <a:br>
              <a:rPr lang="es-PY" dirty="0"/>
            </a:br>
            <a:r>
              <a:rPr lang="es-PY" b="1" dirty="0"/>
              <a:t>Art. 24º</a:t>
            </a:r>
            <a:r>
              <a:rPr lang="es-PY" dirty="0"/>
              <a:t> Se Establecerá horario para todos los partidos, posteriores a esto los siguientes empezaran 5 minutos después de terminado dicho partido. Cuando aplicado W.O. se entenderá que el partido ha concluido. Cumplido los 5 minutos se aplicarán automáticamente el W.O. y el equipo será multado con la suma de cincuenta mil (50.000) guaraníes. El equipo al que fuere aplicado el W.O. indefectiblemente deberá abonar el monto estipulado para continuar en dicha modalidad. Los partidos se disputarán en dos tiempos de quince minutos cada uno</a:t>
            </a:r>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3BEB3090-4F96-4F4B-975E-7050D9975D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2960240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407408"/>
          </a:xfrm>
        </p:spPr>
        <p:txBody>
          <a:bodyPr>
            <a:normAutofit/>
          </a:bodyPr>
          <a:lstStyle/>
          <a:p>
            <a:pPr marL="45720" indent="0" algn="just">
              <a:buNone/>
            </a:pPr>
            <a:r>
              <a:rPr lang="es-PY" b="1" dirty="0"/>
              <a:t>Art. 25º</a:t>
            </a:r>
            <a:r>
              <a:rPr lang="es-PY" dirty="0"/>
              <a:t> Cualquier caso anormal al desarrollo de los juegos, será resuelto por la Comisión Directiva Organizadora y el Comité de Delegados, cuyas resoluciones son inapelables.</a:t>
            </a:r>
          </a:p>
          <a:p>
            <a:endParaRPr lang="es-PY" dirty="0"/>
          </a:p>
          <a:p>
            <a:pPr marL="45720" indent="0" algn="just">
              <a:buNone/>
            </a:pPr>
            <a:r>
              <a:rPr lang="es-PY" b="1" dirty="0"/>
              <a:t>Art. 26º</a:t>
            </a:r>
            <a:r>
              <a:rPr lang="es-PY" dirty="0"/>
              <a:t> El equipo que ocasionare daño, ingresen bebidas alcohólicas a las instalaciones donde se realice los juegos serán responsables del pago o la reposición de los elementos dañados sin pena de no poder seguir participando de los juegos.</a:t>
            </a:r>
          </a:p>
          <a:p>
            <a:pPr marL="45720" indent="0" algn="just">
              <a:buNone/>
            </a:pPr>
            <a:r>
              <a:rPr lang="es-PY" dirty="0"/>
              <a:t> </a:t>
            </a:r>
          </a:p>
          <a:p>
            <a:pPr marL="45720" indent="0" algn="just">
              <a:buNone/>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D0EB4B4B-2A20-4D9B-9A92-315F863E8C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2821661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839456"/>
          </a:xfrm>
        </p:spPr>
        <p:txBody>
          <a:bodyPr>
            <a:normAutofit fontScale="92500" lnSpcReduction="20000"/>
          </a:bodyPr>
          <a:lstStyle/>
          <a:p>
            <a:pPr marL="45720" indent="0">
              <a:buNone/>
            </a:pPr>
            <a:r>
              <a:rPr lang="es-PY" b="1" dirty="0"/>
              <a:t>VI) DE LOS PREMIOS</a:t>
            </a:r>
            <a:endParaRPr lang="es-PY" dirty="0"/>
          </a:p>
          <a:p>
            <a:pPr marL="45720" indent="0">
              <a:buNone/>
            </a:pPr>
            <a:r>
              <a:rPr lang="es-PY" dirty="0"/>
              <a:t> </a:t>
            </a:r>
          </a:p>
          <a:p>
            <a:pPr marL="45720" indent="0" algn="just">
              <a:buNone/>
            </a:pPr>
            <a:r>
              <a:rPr lang="es-PY" b="1" dirty="0"/>
              <a:t>Art. 27º</a:t>
            </a:r>
            <a:r>
              <a:rPr lang="es-PY" dirty="0"/>
              <a:t> La Comisión Directiva Organizadora, distribuirá los premios correspondientes a los campeones, sub - campeones y tercer puesto, y se reserva el derecho de obsequiar cualquier otro presente de acuerdo a las consideraciones del caso.</a:t>
            </a:r>
          </a:p>
          <a:p>
            <a:pPr marL="45720" indent="0">
              <a:buNone/>
            </a:pPr>
            <a:endParaRPr lang="es-PY" dirty="0"/>
          </a:p>
          <a:p>
            <a:r>
              <a:rPr lang="es-PY" b="1" u="sng" dirty="0"/>
              <a:t>Primer Premio:</a:t>
            </a:r>
            <a:r>
              <a:rPr lang="es-PY" dirty="0"/>
              <a:t> Trofeo y medallas.</a:t>
            </a:r>
          </a:p>
          <a:p>
            <a:r>
              <a:rPr lang="es-PY" b="1" u="sng" dirty="0"/>
              <a:t>Segundo Premio:</a:t>
            </a:r>
            <a:r>
              <a:rPr lang="es-PY" dirty="0"/>
              <a:t> Trofeo y medallas.</a:t>
            </a:r>
          </a:p>
          <a:p>
            <a:r>
              <a:rPr lang="es-PY" b="1" u="sng" dirty="0"/>
              <a:t>Tercer Premio:</a:t>
            </a:r>
            <a:r>
              <a:rPr lang="es-PY" dirty="0"/>
              <a:t> Trofeo y medallas. </a:t>
            </a:r>
          </a:p>
          <a:p>
            <a:r>
              <a:rPr lang="es-PY" b="1" u="sng" dirty="0"/>
              <a:t>Premio Para la Reina del Torneo:</a:t>
            </a:r>
            <a:r>
              <a:rPr lang="es-PY" dirty="0"/>
              <a:t> Un Ramo de Rosas y Premio sorpresa. </a:t>
            </a:r>
          </a:p>
          <a:p>
            <a:r>
              <a:rPr lang="es-PY" b="1" u="sng" dirty="0"/>
              <a:t>Premio para el Goleador del Torneo:</a:t>
            </a:r>
            <a:r>
              <a:rPr lang="es-PY" dirty="0"/>
              <a:t> Un Trofeo</a:t>
            </a:r>
          </a:p>
          <a:p>
            <a:r>
              <a:rPr lang="es-PY" b="1" u="sng" dirty="0"/>
              <a:t>Premio  para el Mejor Arquero:</a:t>
            </a:r>
            <a:r>
              <a:rPr lang="es-PY" dirty="0"/>
              <a:t> Un Trofeo.</a:t>
            </a:r>
          </a:p>
          <a:p>
            <a:r>
              <a:rPr lang="es-PY" b="1" u="sng" dirty="0"/>
              <a:t>Premio Para la mejor presentación:</a:t>
            </a:r>
            <a:r>
              <a:rPr lang="es-PY" b="1" dirty="0"/>
              <a:t> </a:t>
            </a:r>
            <a:r>
              <a:rPr lang="es-PY" dirty="0"/>
              <a:t>Un trofeo.</a:t>
            </a:r>
            <a:br>
              <a:rPr lang="es-PY" dirty="0"/>
            </a:br>
            <a:endParaRPr lang="es-PY" dirty="0"/>
          </a:p>
          <a:p>
            <a:pPr marL="45720" indent="0" algn="just">
              <a:buNone/>
            </a:pPr>
            <a:endParaRPr lang="es-PY" dirty="0"/>
          </a:p>
        </p:txBody>
      </p:sp>
      <p:sp>
        <p:nvSpPr>
          <p:cNvPr id="3" name="2 Título"/>
          <p:cNvSpPr>
            <a:spLocks noGrp="1"/>
          </p:cNvSpPr>
          <p:nvPr>
            <p:ph type="title"/>
          </p:nvPr>
        </p:nvSpPr>
        <p:spPr>
          <a:xfrm>
            <a:off x="381000" y="355847"/>
            <a:ext cx="4983088" cy="1054394"/>
          </a:xfrm>
        </p:spPr>
        <p:txBody>
          <a:bodyPr/>
          <a:lstStyle/>
          <a:p>
            <a:pPr algn="l"/>
            <a:r>
              <a:rPr lang="es-PY" b="1" dirty="0"/>
              <a:t>TORNEO DE PADRES EDICIÓN 2024</a:t>
            </a:r>
            <a:endParaRPr lang="es-PY" dirty="0"/>
          </a:p>
        </p:txBody>
      </p:sp>
      <p:pic>
        <p:nvPicPr>
          <p:cNvPr id="4" name="Imagen 3">
            <a:extLst>
              <a:ext uri="{FF2B5EF4-FFF2-40B4-BE49-F238E27FC236}">
                <a16:creationId xmlns:a16="http://schemas.microsoft.com/office/drawing/2014/main" id="{2EEA0E40-1730-491F-81D1-7836559AC3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8224" y="384691"/>
            <a:ext cx="2076407" cy="757024"/>
          </a:xfrm>
          <a:prstGeom prst="rect">
            <a:avLst/>
          </a:prstGeom>
        </p:spPr>
      </p:pic>
    </p:spTree>
    <p:extLst>
      <p:ext uri="{BB962C8B-B14F-4D97-AF65-F5344CB8AC3E}">
        <p14:creationId xmlns:p14="http://schemas.microsoft.com/office/powerpoint/2010/main" val="4269209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829904"/>
            <a:ext cx="8640960" cy="4407408"/>
          </a:xfrm>
        </p:spPr>
        <p:txBody>
          <a:bodyPr>
            <a:normAutofit/>
          </a:bodyPr>
          <a:lstStyle/>
          <a:p>
            <a:pPr marL="45720" indent="0" algn="just">
              <a:buNone/>
            </a:pPr>
            <a:r>
              <a:rPr lang="es-PY" b="1" dirty="0"/>
              <a:t>Art. 28º</a:t>
            </a:r>
            <a:r>
              <a:rPr lang="es-PY" dirty="0"/>
              <a:t> Será considerado mejor atleta el que anotare mayor cantidad de goles durante el campeonato, y Sera Considerado el Arquero menos Vencido.-</a:t>
            </a:r>
          </a:p>
          <a:p>
            <a:pPr marL="45720" indent="0">
              <a:buNone/>
            </a:pPr>
            <a:r>
              <a:rPr lang="es-PY" dirty="0"/>
              <a:t> </a:t>
            </a:r>
          </a:p>
          <a:p>
            <a:pPr marL="45720" indent="0" algn="just">
              <a:buNone/>
            </a:pPr>
            <a:r>
              <a:rPr lang="es-PY" b="1" dirty="0"/>
              <a:t>Art. 29º</a:t>
            </a:r>
            <a:r>
              <a:rPr lang="es-PY" dirty="0"/>
              <a:t> Se llevará a cabo el Juramento del Atleta para el primer torneo por una persona elegida por la Comisión Directiva Organizadora y en las siguientes ediciones el mejor jugador o goleador.-</a:t>
            </a:r>
          </a:p>
          <a:p>
            <a:pPr marL="45720" indent="0">
              <a:buNone/>
            </a:pPr>
            <a:r>
              <a:rPr lang="es-PY" dirty="0"/>
              <a:t> </a:t>
            </a:r>
          </a:p>
          <a:p>
            <a:pPr marL="45720" indent="0" algn="just">
              <a:buNone/>
            </a:pPr>
            <a:r>
              <a:rPr lang="es-PY" b="1" dirty="0"/>
              <a:t>Art. 30º</a:t>
            </a:r>
            <a:r>
              <a:rPr lang="es-PY" dirty="0"/>
              <a:t> Los árbitros una vez designados no podrán ser cambiados salvo por motivos de fuerza mayor.</a:t>
            </a:r>
          </a:p>
          <a:p>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BB78F16F-5D40-4D95-8760-EA8A9FE9F3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12737998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901912"/>
            <a:ext cx="8640960" cy="4407408"/>
          </a:xfrm>
        </p:spPr>
        <p:txBody>
          <a:bodyPr>
            <a:normAutofit fontScale="92500" lnSpcReduction="10000"/>
          </a:bodyPr>
          <a:lstStyle/>
          <a:p>
            <a:pPr marL="45720" indent="0">
              <a:buNone/>
            </a:pPr>
            <a:r>
              <a:rPr lang="es-PY" b="1" dirty="0"/>
              <a:t>VII) DE LAS DISPOSICIONES FINALES</a:t>
            </a:r>
            <a:endParaRPr lang="es-PY" dirty="0"/>
          </a:p>
          <a:p>
            <a:pPr marL="45720" indent="0">
              <a:buNone/>
            </a:pPr>
            <a:r>
              <a:rPr lang="es-PY" dirty="0"/>
              <a:t> </a:t>
            </a:r>
          </a:p>
          <a:p>
            <a:pPr marL="45720" indent="0">
              <a:buNone/>
            </a:pPr>
            <a:r>
              <a:rPr lang="es-PY" b="1" dirty="0"/>
              <a:t>Art. 31º</a:t>
            </a:r>
            <a:r>
              <a:rPr lang="es-PY" dirty="0"/>
              <a:t> A más de la Comisión Directiva Organizadora, solamente los árbitros designados tendrán autoridad para suspender un partido a la hora de inicio del mismo.</a:t>
            </a:r>
          </a:p>
          <a:p>
            <a:pPr marL="45720" indent="0">
              <a:buNone/>
            </a:pPr>
            <a:r>
              <a:rPr lang="es-PY" dirty="0"/>
              <a:t> </a:t>
            </a:r>
          </a:p>
          <a:p>
            <a:pPr marL="45720" indent="0">
              <a:buNone/>
            </a:pPr>
            <a:r>
              <a:rPr lang="es-PY" b="1" dirty="0"/>
              <a:t>Art. 32º</a:t>
            </a:r>
            <a:r>
              <a:rPr lang="es-PY" dirty="0"/>
              <a:t>  La Comisión Directiva Organizadora no se responsabiliza por lesiones, daños o pérdida de cualquier índole de atletas y delegados tanto dentro como fuera de la Institución.</a:t>
            </a:r>
          </a:p>
          <a:p>
            <a:pPr marL="45720" indent="0">
              <a:buNone/>
            </a:pPr>
            <a:r>
              <a:rPr lang="es-PY" dirty="0"/>
              <a:t> </a:t>
            </a:r>
          </a:p>
          <a:p>
            <a:pPr marL="45720" indent="0">
              <a:buNone/>
            </a:pPr>
            <a:r>
              <a:rPr lang="es-PY" b="1" dirty="0"/>
              <a:t>Art. 33º</a:t>
            </a:r>
            <a:r>
              <a:rPr lang="es-PY" dirty="0"/>
              <a:t>  Será obligatoria la uniformidad y la numeración de los equipos. No se admitirán números repetidos en los cambios de jugadores. Caso Contrario, Implicara la Perdida de los Puntos de ese partido.</a:t>
            </a:r>
          </a:p>
          <a:p>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5" name="Imagen 4">
            <a:extLst>
              <a:ext uri="{FF2B5EF4-FFF2-40B4-BE49-F238E27FC236}">
                <a16:creationId xmlns:a16="http://schemas.microsoft.com/office/drawing/2014/main" id="{2FEE59F2-77E8-45D7-AB4C-C278A59DBD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999047"/>
            <a:ext cx="1440160" cy="525058"/>
          </a:xfrm>
          <a:prstGeom prst="rect">
            <a:avLst/>
          </a:prstGeom>
        </p:spPr>
      </p:pic>
    </p:spTree>
    <p:extLst>
      <p:ext uri="{BB962C8B-B14F-4D97-AF65-F5344CB8AC3E}">
        <p14:creationId xmlns:p14="http://schemas.microsoft.com/office/powerpoint/2010/main" val="2063973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1901912"/>
            <a:ext cx="8640960" cy="4407408"/>
          </a:xfrm>
        </p:spPr>
        <p:txBody>
          <a:bodyPr>
            <a:normAutofit fontScale="85000" lnSpcReduction="10000"/>
          </a:bodyPr>
          <a:lstStyle/>
          <a:p>
            <a:pPr marL="45720" indent="0" algn="just">
              <a:buNone/>
            </a:pPr>
            <a:r>
              <a:rPr lang="es-PY" b="1" dirty="0"/>
              <a:t>Art. 34º</a:t>
            </a:r>
            <a:r>
              <a:rPr lang="es-PY" dirty="0"/>
              <a:t>  En caso de que ambos equipos se presenten con indumentarias similares que no permitan una buena distinción por el árbitro se procederá a un sorteo y el que resulte perdedor deberá utilizar chalecos que no sean del mismo color de la indumentaria del equipo contrario.</a:t>
            </a:r>
          </a:p>
          <a:p>
            <a:pPr marL="45720" indent="0" algn="just">
              <a:buNone/>
            </a:pPr>
            <a:r>
              <a:rPr lang="es-PY" dirty="0"/>
              <a:t> </a:t>
            </a:r>
          </a:p>
          <a:p>
            <a:pPr marL="45720" indent="0" algn="just">
              <a:buNone/>
            </a:pPr>
            <a:r>
              <a:rPr lang="es-PY" b="1" dirty="0"/>
              <a:t>Art. 35º</a:t>
            </a:r>
            <a:r>
              <a:rPr lang="es-PY" dirty="0"/>
              <a:t> los declarados campeones de la competencia serán distinguidos por la organización de la Comisión Directiva Organizadora y por los Miembros y Directivos del Centro Educacional Sagrados Corazones. </a:t>
            </a:r>
          </a:p>
          <a:p>
            <a:pPr marL="45720" indent="0" algn="just">
              <a:buNone/>
            </a:pPr>
            <a:r>
              <a:rPr lang="es-PY" dirty="0"/>
              <a:t> </a:t>
            </a:r>
          </a:p>
          <a:p>
            <a:pPr marL="45720" indent="0" algn="just">
              <a:buNone/>
            </a:pPr>
            <a:r>
              <a:rPr lang="es-PY" b="1" dirty="0"/>
              <a:t>Art. 35º</a:t>
            </a:r>
            <a:r>
              <a:rPr lang="es-PY" dirty="0"/>
              <a:t>  los juegos serán disputados con las reglamentaciones vigentes.</a:t>
            </a:r>
          </a:p>
          <a:p>
            <a:pPr marL="45720" indent="0" algn="just">
              <a:buNone/>
            </a:pPr>
            <a:r>
              <a:rPr lang="es-PY" dirty="0"/>
              <a:t> </a:t>
            </a:r>
          </a:p>
          <a:p>
            <a:pPr marL="45720" indent="0" algn="just">
              <a:buNone/>
            </a:pPr>
            <a:r>
              <a:rPr lang="es-PY" b="1" dirty="0"/>
              <a:t>Art. 36º</a:t>
            </a:r>
            <a:r>
              <a:rPr lang="es-PY" dirty="0"/>
              <a:t> Todos los casos no previstos dentro de este reglamento serán salvadas, por posterior reglamentación por el Comité de Delegados o aplicando las reglas internacionales reconocidas, para la modalidad en disputa y conforme al sabio entender del Comité de Delegados de las competencia de la Comisión Directiva Organizadora. </a:t>
            </a:r>
          </a:p>
          <a:p>
            <a:pPr algn="just"/>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0DA0CF2C-871D-4168-855A-A97CF055C3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669" y="5783312"/>
            <a:ext cx="1971678" cy="718841"/>
          </a:xfrm>
          <a:prstGeom prst="rect">
            <a:avLst/>
          </a:prstGeom>
        </p:spPr>
      </p:pic>
    </p:spTree>
    <p:extLst>
      <p:ext uri="{BB962C8B-B14F-4D97-AF65-F5344CB8AC3E}">
        <p14:creationId xmlns:p14="http://schemas.microsoft.com/office/powerpoint/2010/main" val="2465428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187624" y="2204864"/>
            <a:ext cx="2880320" cy="4407408"/>
          </a:xfrm>
        </p:spPr>
        <p:txBody>
          <a:bodyPr>
            <a:normAutofit/>
          </a:bodyPr>
          <a:lstStyle/>
          <a:p>
            <a:pPr marL="502920" indent="-457200">
              <a:buFont typeface="+mj-lt"/>
              <a:buAutoNum type="arabicPeriod"/>
            </a:pPr>
            <a:r>
              <a:rPr lang="es-PY" dirty="0"/>
              <a:t>Paraguay</a:t>
            </a:r>
          </a:p>
          <a:p>
            <a:pPr marL="502920" indent="-457200">
              <a:buFont typeface="+mj-lt"/>
              <a:buAutoNum type="arabicPeriod"/>
            </a:pPr>
            <a:r>
              <a:rPr lang="es-PY" dirty="0"/>
              <a:t>Brasil </a:t>
            </a:r>
          </a:p>
          <a:p>
            <a:pPr marL="502920" indent="-457200">
              <a:buFont typeface="+mj-lt"/>
              <a:buAutoNum type="arabicPeriod"/>
            </a:pPr>
            <a:r>
              <a:rPr lang="es-PY" dirty="0"/>
              <a:t>Uruguay </a:t>
            </a:r>
          </a:p>
          <a:p>
            <a:pPr marL="502920" indent="-457200">
              <a:buFont typeface="+mj-lt"/>
              <a:buAutoNum type="arabicPeriod"/>
            </a:pPr>
            <a:r>
              <a:rPr lang="es-PY" dirty="0"/>
              <a:t>Argentina </a:t>
            </a:r>
          </a:p>
          <a:p>
            <a:pPr marL="502920" indent="-457200">
              <a:buFont typeface="+mj-lt"/>
              <a:buAutoNum type="arabicPeriod"/>
            </a:pPr>
            <a:r>
              <a:rPr lang="es-PY" dirty="0"/>
              <a:t>Colombia </a:t>
            </a:r>
          </a:p>
          <a:p>
            <a:pPr marL="502920" indent="-457200">
              <a:buFont typeface="+mj-lt"/>
              <a:buAutoNum type="arabicPeriod"/>
            </a:pPr>
            <a:r>
              <a:rPr lang="es-PY" dirty="0"/>
              <a:t>Ecuador </a:t>
            </a:r>
          </a:p>
          <a:p>
            <a:pPr marL="502920" indent="-457200">
              <a:buFont typeface="+mj-lt"/>
              <a:buAutoNum type="arabicPeriod"/>
            </a:pPr>
            <a:r>
              <a:rPr lang="es-PY" dirty="0"/>
              <a:t>Chile </a:t>
            </a:r>
          </a:p>
          <a:p>
            <a:pPr marL="502920" indent="-457200">
              <a:buFont typeface="+mj-lt"/>
              <a:buAutoNum type="arabicPeriod"/>
            </a:pPr>
            <a:r>
              <a:rPr lang="es-PY" dirty="0"/>
              <a:t>Bolivia </a:t>
            </a:r>
          </a:p>
          <a:p>
            <a:pPr marL="502920" indent="-457200">
              <a:buFont typeface="+mj-lt"/>
              <a:buAutoNum type="arabicPeriod"/>
            </a:pPr>
            <a:r>
              <a:rPr lang="es-PY" dirty="0"/>
              <a:t>Estados Unidos </a:t>
            </a:r>
          </a:p>
          <a:p>
            <a:pPr marL="502920" indent="-457200">
              <a:buFont typeface="+mj-lt"/>
              <a:buAutoNum type="arabicPeriod"/>
            </a:pPr>
            <a:r>
              <a:rPr lang="es-PY" dirty="0"/>
              <a:t>México</a:t>
            </a:r>
          </a:p>
          <a:p>
            <a:pPr marL="502920" indent="-457200">
              <a:buFont typeface="+mj-lt"/>
              <a:buAutoNum type="arabicPeriod"/>
            </a:pPr>
            <a:r>
              <a:rPr lang="es-PY" dirty="0"/>
              <a:t>España </a:t>
            </a:r>
          </a:p>
          <a:p>
            <a:pPr marL="502920" indent="-457200">
              <a:buFont typeface="+mj-lt"/>
              <a:buAutoNum type="arabicPeriod"/>
            </a:pPr>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sp>
        <p:nvSpPr>
          <p:cNvPr id="4" name="1 Marcador de contenido"/>
          <p:cNvSpPr txBox="1">
            <a:spLocks/>
          </p:cNvSpPr>
          <p:nvPr/>
        </p:nvSpPr>
        <p:spPr>
          <a:xfrm>
            <a:off x="4895769" y="2450592"/>
            <a:ext cx="2880320" cy="4407408"/>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None/>
            </a:pPr>
            <a:endParaRPr lang="es-PY" dirty="0"/>
          </a:p>
        </p:txBody>
      </p:sp>
      <p:sp>
        <p:nvSpPr>
          <p:cNvPr id="5" name="4 Rectángulo"/>
          <p:cNvSpPr/>
          <p:nvPr/>
        </p:nvSpPr>
        <p:spPr>
          <a:xfrm>
            <a:off x="2498070" y="1710602"/>
            <a:ext cx="4249626" cy="369332"/>
          </a:xfrm>
          <a:prstGeom prst="rect">
            <a:avLst/>
          </a:prstGeom>
        </p:spPr>
        <p:txBody>
          <a:bodyPr wrap="none">
            <a:spAutoFit/>
          </a:bodyPr>
          <a:lstStyle/>
          <a:p>
            <a:pPr marL="45720" indent="0" algn="ctr">
              <a:buNone/>
            </a:pPr>
            <a:r>
              <a:rPr lang="es-PY" dirty="0"/>
              <a:t>SORTEO DE PAISES PARA CADA EQUIPO</a:t>
            </a:r>
          </a:p>
        </p:txBody>
      </p:sp>
      <p:sp>
        <p:nvSpPr>
          <p:cNvPr id="6" name="1 Marcador de contenido"/>
          <p:cNvSpPr txBox="1">
            <a:spLocks/>
          </p:cNvSpPr>
          <p:nvPr/>
        </p:nvSpPr>
        <p:spPr>
          <a:xfrm>
            <a:off x="4716016" y="2220710"/>
            <a:ext cx="2880320" cy="3888432"/>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None/>
            </a:pPr>
            <a:r>
              <a:rPr lang="es-PY" dirty="0"/>
              <a:t>11. Inglaterra  </a:t>
            </a:r>
          </a:p>
          <a:p>
            <a:pPr marL="45720" indent="0">
              <a:buNone/>
            </a:pPr>
            <a:r>
              <a:rPr lang="es-PY" dirty="0"/>
              <a:t>12. Francia</a:t>
            </a:r>
          </a:p>
          <a:p>
            <a:pPr marL="45720" indent="0">
              <a:buNone/>
            </a:pPr>
            <a:r>
              <a:rPr lang="es-PY" dirty="0"/>
              <a:t>13. Holanda </a:t>
            </a:r>
          </a:p>
          <a:p>
            <a:pPr marL="45720" indent="0">
              <a:buNone/>
            </a:pPr>
            <a:r>
              <a:rPr lang="es-PY" dirty="0"/>
              <a:t>14. Perú</a:t>
            </a:r>
          </a:p>
          <a:p>
            <a:pPr marL="45720" indent="0">
              <a:buNone/>
            </a:pPr>
            <a:r>
              <a:rPr lang="es-PY" dirty="0"/>
              <a:t>15. Portugal</a:t>
            </a:r>
          </a:p>
          <a:p>
            <a:pPr marL="45720" indent="0">
              <a:buNone/>
            </a:pPr>
            <a:r>
              <a:rPr lang="es-PY" dirty="0"/>
              <a:t>16. Croacia </a:t>
            </a:r>
          </a:p>
          <a:p>
            <a:pPr marL="45720" indent="0">
              <a:buNone/>
            </a:pPr>
            <a:r>
              <a:rPr lang="es-PY" dirty="0"/>
              <a:t>17. Italia</a:t>
            </a:r>
          </a:p>
          <a:p>
            <a:pPr marL="45720" indent="0">
              <a:buNone/>
            </a:pPr>
            <a:r>
              <a:rPr lang="es-PY" dirty="0"/>
              <a:t>18. Alemania </a:t>
            </a:r>
          </a:p>
          <a:p>
            <a:pPr marL="45720" indent="0">
              <a:buNone/>
            </a:pPr>
            <a:r>
              <a:rPr lang="es-PY" dirty="0"/>
              <a:t>19. Bélgica </a:t>
            </a:r>
          </a:p>
          <a:p>
            <a:pPr marL="45720" indent="0">
              <a:buNone/>
            </a:pPr>
            <a:r>
              <a:rPr lang="es-PY" dirty="0"/>
              <a:t>20. Suecia</a:t>
            </a:r>
          </a:p>
        </p:txBody>
      </p:sp>
      <p:pic>
        <p:nvPicPr>
          <p:cNvPr id="7" name="Imagen 6">
            <a:extLst>
              <a:ext uri="{FF2B5EF4-FFF2-40B4-BE49-F238E27FC236}">
                <a16:creationId xmlns:a16="http://schemas.microsoft.com/office/drawing/2014/main" id="{199EB9A3-8725-40ED-A4F8-D8AEE1CC1C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90582" y="5890497"/>
            <a:ext cx="1971678" cy="718841"/>
          </a:xfrm>
          <a:prstGeom prst="rect">
            <a:avLst/>
          </a:prstGeom>
        </p:spPr>
      </p:pic>
    </p:spTree>
    <p:extLst>
      <p:ext uri="{BB962C8B-B14F-4D97-AF65-F5344CB8AC3E}">
        <p14:creationId xmlns:p14="http://schemas.microsoft.com/office/powerpoint/2010/main" val="3908587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lstStyle/>
          <a:p>
            <a:pPr algn="ctr"/>
            <a:r>
              <a:rPr lang="es-PY" sz="2400" b="1" dirty="0"/>
              <a:t>TORNEO DE PADRES EDICIÓN 2024</a:t>
            </a:r>
          </a:p>
        </p:txBody>
      </p:sp>
      <p:sp>
        <p:nvSpPr>
          <p:cNvPr id="5" name="1 Marcador de contenido"/>
          <p:cNvSpPr txBox="1">
            <a:spLocks/>
          </p:cNvSpPr>
          <p:nvPr/>
        </p:nvSpPr>
        <p:spPr>
          <a:xfrm>
            <a:off x="138483" y="2564904"/>
            <a:ext cx="8856984" cy="567680"/>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sz="2500" dirty="0"/>
              <a:t>LOS GRUPOS SERÁN DIVIDIDOS EN 3 SERIES </a:t>
            </a:r>
          </a:p>
        </p:txBody>
      </p:sp>
      <p:sp>
        <p:nvSpPr>
          <p:cNvPr id="6" name="1 Marcador de contenido"/>
          <p:cNvSpPr txBox="1">
            <a:spLocks/>
          </p:cNvSpPr>
          <p:nvPr/>
        </p:nvSpPr>
        <p:spPr>
          <a:xfrm>
            <a:off x="179512" y="3204592"/>
            <a:ext cx="8743947" cy="1224136"/>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s-PY" dirty="0"/>
              <a:t>SERIE A: JARDIN A TERCER GRADO. (UN CAMPEON)</a:t>
            </a:r>
          </a:p>
          <a:p>
            <a:r>
              <a:rPr lang="es-PY" dirty="0"/>
              <a:t>SERIE B: CUARTO GRADO A OCTAVO GRADO (UN CAMPEÓN) </a:t>
            </a:r>
          </a:p>
          <a:p>
            <a:r>
              <a:rPr lang="es-PY" dirty="0"/>
              <a:t>SERIE C: NOVENO A TERCER AÑO. (UN CAMPEÓN). </a:t>
            </a:r>
          </a:p>
        </p:txBody>
      </p:sp>
      <p:pic>
        <p:nvPicPr>
          <p:cNvPr id="7" name="Imagen 6">
            <a:extLst>
              <a:ext uri="{FF2B5EF4-FFF2-40B4-BE49-F238E27FC236}">
                <a16:creationId xmlns:a16="http://schemas.microsoft.com/office/drawing/2014/main" id="{251E80D0-69D4-40EA-8E49-3812A182F72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3880158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381000" y="355847"/>
            <a:ext cx="5847184" cy="1054394"/>
          </a:xfrm>
        </p:spPr>
        <p:txBody>
          <a:bodyPr/>
          <a:lstStyle/>
          <a:p>
            <a:pPr algn="ctr"/>
            <a:r>
              <a:rPr lang="es-PY" sz="2400" b="1" dirty="0"/>
              <a:t>TORNEO DE PADRES EDICIÓN 2024</a:t>
            </a:r>
          </a:p>
        </p:txBody>
      </p:sp>
      <p:sp>
        <p:nvSpPr>
          <p:cNvPr id="5" name="1 Marcador de contenido"/>
          <p:cNvSpPr txBox="1">
            <a:spLocks/>
          </p:cNvSpPr>
          <p:nvPr/>
        </p:nvSpPr>
        <p:spPr>
          <a:xfrm>
            <a:off x="138483" y="1853208"/>
            <a:ext cx="8856984" cy="567680"/>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sz="2500" dirty="0"/>
              <a:t>EJEMPLO DE COMO QUEDARIA LAS SERIES </a:t>
            </a:r>
          </a:p>
        </p:txBody>
      </p:sp>
      <p:sp>
        <p:nvSpPr>
          <p:cNvPr id="6" name="1 Marcador de contenido"/>
          <p:cNvSpPr txBox="1">
            <a:spLocks/>
          </p:cNvSpPr>
          <p:nvPr/>
        </p:nvSpPr>
        <p:spPr>
          <a:xfrm>
            <a:off x="251520" y="2763238"/>
            <a:ext cx="2664296" cy="188989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b="1" dirty="0"/>
              <a:t>SERIE A</a:t>
            </a:r>
          </a:p>
          <a:p>
            <a:pPr marL="45720" indent="0" algn="ctr">
              <a:buNone/>
            </a:pPr>
            <a:r>
              <a:rPr lang="es-PY" dirty="0"/>
              <a:t>20 EQUIPOS </a:t>
            </a:r>
          </a:p>
          <a:p>
            <a:pPr marL="45720" indent="0" algn="ctr">
              <a:buNone/>
            </a:pPr>
            <a:r>
              <a:rPr lang="es-PY" dirty="0"/>
              <a:t>DIVIDIDOS EN 4 GRUPOS DE 5 EQUIPOS</a:t>
            </a:r>
          </a:p>
          <a:p>
            <a:pPr marL="45720" indent="0" algn="ctr">
              <a:buNone/>
            </a:pPr>
            <a:endParaRPr lang="es-PY" dirty="0"/>
          </a:p>
        </p:txBody>
      </p:sp>
      <p:sp>
        <p:nvSpPr>
          <p:cNvPr id="7" name="1 Marcador de contenido"/>
          <p:cNvSpPr txBox="1">
            <a:spLocks/>
          </p:cNvSpPr>
          <p:nvPr/>
        </p:nvSpPr>
        <p:spPr>
          <a:xfrm>
            <a:off x="251520" y="4653136"/>
            <a:ext cx="2664296" cy="1889898"/>
          </a:xfrm>
          <a:prstGeom prst="rect">
            <a:avLst/>
          </a:prstGeom>
          <a:noFill/>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dirty="0"/>
              <a:t>Se jugarían 52 partidos en la serie (el equipo que llegue a la final jugaría 7).</a:t>
            </a:r>
          </a:p>
          <a:p>
            <a:pPr marL="45720" indent="0" algn="ctr">
              <a:buNone/>
            </a:pPr>
            <a:endParaRPr lang="es-PY" dirty="0"/>
          </a:p>
        </p:txBody>
      </p:sp>
      <p:sp>
        <p:nvSpPr>
          <p:cNvPr id="8" name="1 Marcador de contenido"/>
          <p:cNvSpPr txBox="1">
            <a:spLocks/>
          </p:cNvSpPr>
          <p:nvPr/>
        </p:nvSpPr>
        <p:spPr>
          <a:xfrm>
            <a:off x="3203848" y="2745548"/>
            <a:ext cx="2664296" cy="188989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b="1" dirty="0"/>
              <a:t>SERIE B</a:t>
            </a:r>
          </a:p>
          <a:p>
            <a:pPr marL="45720" indent="0" algn="ctr">
              <a:buNone/>
            </a:pPr>
            <a:r>
              <a:rPr lang="es-PY" dirty="0"/>
              <a:t>15 EQUIPOS </a:t>
            </a:r>
          </a:p>
          <a:p>
            <a:pPr marL="45720" indent="0" algn="ctr">
              <a:buNone/>
            </a:pPr>
            <a:r>
              <a:rPr lang="es-PY" dirty="0"/>
              <a:t>DIVIDIDOS EN 3 GRUPOS DE 5 EQUIPOS</a:t>
            </a:r>
          </a:p>
          <a:p>
            <a:pPr marL="45720" indent="0" algn="ctr">
              <a:buNone/>
            </a:pPr>
            <a:endParaRPr lang="es-PY" dirty="0"/>
          </a:p>
        </p:txBody>
      </p:sp>
      <p:sp>
        <p:nvSpPr>
          <p:cNvPr id="9" name="1 Marcador de contenido"/>
          <p:cNvSpPr txBox="1">
            <a:spLocks/>
          </p:cNvSpPr>
          <p:nvPr/>
        </p:nvSpPr>
        <p:spPr>
          <a:xfrm>
            <a:off x="3203848" y="4635446"/>
            <a:ext cx="2664296" cy="1889898"/>
          </a:xfrm>
          <a:prstGeom prst="rect">
            <a:avLst/>
          </a:prstGeom>
          <a:noFill/>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dirty="0"/>
              <a:t>Se jugarían 42 partidos en la serie (el equipo que llegue a la final, jugaría 7).</a:t>
            </a:r>
          </a:p>
          <a:p>
            <a:pPr marL="45720" indent="0" algn="ctr">
              <a:buNone/>
            </a:pPr>
            <a:endParaRPr lang="es-PY" dirty="0"/>
          </a:p>
        </p:txBody>
      </p:sp>
      <p:sp>
        <p:nvSpPr>
          <p:cNvPr id="10" name="1 Marcador de contenido"/>
          <p:cNvSpPr txBox="1">
            <a:spLocks/>
          </p:cNvSpPr>
          <p:nvPr/>
        </p:nvSpPr>
        <p:spPr>
          <a:xfrm>
            <a:off x="6084168" y="2763238"/>
            <a:ext cx="2664296" cy="188989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b="1" dirty="0"/>
              <a:t>SERIE C</a:t>
            </a:r>
          </a:p>
          <a:p>
            <a:pPr marL="45720" indent="0" algn="ctr">
              <a:buNone/>
            </a:pPr>
            <a:r>
              <a:rPr lang="es-PY" dirty="0"/>
              <a:t>10 EQUIPOS </a:t>
            </a:r>
          </a:p>
          <a:p>
            <a:pPr marL="45720" indent="0" algn="ctr">
              <a:buNone/>
            </a:pPr>
            <a:r>
              <a:rPr lang="es-PY" dirty="0"/>
              <a:t>DIVIDIDOS EN 2 GRUPOS DE 5 EQUIPOS. </a:t>
            </a:r>
          </a:p>
          <a:p>
            <a:pPr marL="45720" indent="0" algn="ctr">
              <a:buNone/>
            </a:pPr>
            <a:endParaRPr lang="es-PY" dirty="0"/>
          </a:p>
        </p:txBody>
      </p:sp>
      <p:sp>
        <p:nvSpPr>
          <p:cNvPr id="11" name="1 Marcador de contenido"/>
          <p:cNvSpPr txBox="1">
            <a:spLocks/>
          </p:cNvSpPr>
          <p:nvPr/>
        </p:nvSpPr>
        <p:spPr>
          <a:xfrm>
            <a:off x="6084168" y="4653136"/>
            <a:ext cx="2664296" cy="1889898"/>
          </a:xfrm>
          <a:prstGeom prst="rect">
            <a:avLst/>
          </a:prstGeom>
          <a:noFill/>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lgn="ctr">
              <a:buNone/>
            </a:pPr>
            <a:r>
              <a:rPr lang="es-PY" dirty="0"/>
              <a:t>Se jugarían 32 partidos en la serie (el equipo que llegue a la final, jugaría 7).</a:t>
            </a:r>
          </a:p>
          <a:p>
            <a:pPr marL="45720" indent="0" algn="ctr">
              <a:buNone/>
            </a:pPr>
            <a:endParaRPr lang="es-PY" dirty="0"/>
          </a:p>
        </p:txBody>
      </p:sp>
      <p:pic>
        <p:nvPicPr>
          <p:cNvPr id="3" name="Imagen 2">
            <a:extLst>
              <a:ext uri="{FF2B5EF4-FFF2-40B4-BE49-F238E27FC236}">
                <a16:creationId xmlns:a16="http://schemas.microsoft.com/office/drawing/2014/main" id="{0F18CC40-1DB9-4F5F-B739-EA3CB8F8AF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88224" y="384691"/>
            <a:ext cx="2076407" cy="757024"/>
          </a:xfrm>
          <a:prstGeom prst="rect">
            <a:avLst/>
          </a:prstGeom>
        </p:spPr>
      </p:pic>
    </p:spTree>
    <p:extLst>
      <p:ext uri="{BB962C8B-B14F-4D97-AF65-F5344CB8AC3E}">
        <p14:creationId xmlns:p14="http://schemas.microsoft.com/office/powerpoint/2010/main" val="3880406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95536" y="2924944"/>
            <a:ext cx="8407893" cy="1800200"/>
          </a:xfrm>
        </p:spPr>
        <p:txBody>
          <a:bodyPr>
            <a:normAutofit/>
          </a:bodyPr>
          <a:lstStyle/>
          <a:p>
            <a:r>
              <a:rPr lang="es-PY" sz="2400" dirty="0"/>
              <a:t>FECHA LIMITE DE INSCRIPCIÓN: 30 DE MAYO </a:t>
            </a:r>
          </a:p>
          <a:p>
            <a:r>
              <a:rPr lang="es-PY" sz="2400" dirty="0"/>
              <a:t>FECHA DE INICIO: 08 DE JUNIO 2024</a:t>
            </a:r>
          </a:p>
          <a:p>
            <a:r>
              <a:rPr lang="es-PY" sz="2400" dirty="0"/>
              <a:t>HORARIO DE INAUGURACIÓN: 18:30 HS. </a:t>
            </a:r>
          </a:p>
        </p:txBody>
      </p:sp>
      <p:sp>
        <p:nvSpPr>
          <p:cNvPr id="4" name="1 Título"/>
          <p:cNvSpPr>
            <a:spLocks noGrp="1"/>
          </p:cNvSpPr>
          <p:nvPr>
            <p:ph type="title"/>
          </p:nvPr>
        </p:nvSpPr>
        <p:spPr/>
        <p:txBody>
          <a:bodyPr/>
          <a:lstStyle/>
          <a:p>
            <a:pPr algn="ctr"/>
            <a:r>
              <a:rPr lang="es-PY" sz="2400" b="1" dirty="0"/>
              <a:t>TORNEO DE PADRES EDICIÓN 2024</a:t>
            </a:r>
          </a:p>
        </p:txBody>
      </p:sp>
      <p:pic>
        <p:nvPicPr>
          <p:cNvPr id="5" name="Imagen 4">
            <a:extLst>
              <a:ext uri="{FF2B5EF4-FFF2-40B4-BE49-F238E27FC236}">
                <a16:creationId xmlns:a16="http://schemas.microsoft.com/office/drawing/2014/main" id="{62693ABD-388D-42B2-B61B-8BB1A3E6F4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1884002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3" y="1719071"/>
            <a:ext cx="8609380" cy="4407408"/>
          </a:xfrm>
        </p:spPr>
        <p:txBody>
          <a:bodyPr>
            <a:normAutofit/>
          </a:bodyPr>
          <a:lstStyle/>
          <a:p>
            <a:pPr marL="45720" indent="0" algn="ctr">
              <a:buNone/>
            </a:pPr>
            <a:r>
              <a:rPr lang="es-PY" b="1" dirty="0"/>
              <a:t>REGLAMENTO GENERAL</a:t>
            </a:r>
          </a:p>
          <a:p>
            <a:pPr marL="45720" indent="0" algn="ctr">
              <a:buNone/>
            </a:pPr>
            <a:endParaRPr lang="es-PY" b="1" dirty="0"/>
          </a:p>
          <a:p>
            <a:pPr marL="45720" indent="0">
              <a:buNone/>
            </a:pPr>
            <a:r>
              <a:rPr lang="es-PY" b="1" dirty="0"/>
              <a:t> I ) DE LA CONSTITUCION</a:t>
            </a:r>
            <a:endParaRPr lang="es-PY" dirty="0"/>
          </a:p>
          <a:p>
            <a:pPr marL="45720" indent="0">
              <a:buNone/>
            </a:pPr>
            <a:endParaRPr lang="es-PY" dirty="0"/>
          </a:p>
          <a:p>
            <a:pPr algn="just"/>
            <a:r>
              <a:rPr lang="es-PY" b="1" dirty="0"/>
              <a:t>Art.  1º</a:t>
            </a:r>
            <a:r>
              <a:rPr lang="es-PY" dirty="0"/>
              <a:t>: Bajo la denominación de </a:t>
            </a:r>
            <a:r>
              <a:rPr lang="es-PY" b="1" dirty="0"/>
              <a:t>TORNEO DE PADRES DEL CENTRO EDUCACIONAL SAGRADOS CORAZONES,</a:t>
            </a:r>
            <a:r>
              <a:rPr lang="es-PY" dirty="0"/>
              <a:t> se sienta las bases para la realización de las competencias deportivas, sin fines de lucro, de la cual podrán participar todos los </a:t>
            </a:r>
            <a:r>
              <a:rPr lang="es-PY" b="1" dirty="0"/>
              <a:t>PADRES Y/O TUTORES LEGALES</a:t>
            </a:r>
            <a:r>
              <a:rPr lang="es-PY" dirty="0"/>
              <a:t> de la casa de estudios </a:t>
            </a:r>
            <a:r>
              <a:rPr lang="es-PY" b="1" dirty="0"/>
              <a:t>CENTRO EDUCACIONAL SAGRADOS CORAZONES.</a:t>
            </a:r>
            <a:endParaRPr lang="es-PY" dirty="0"/>
          </a:p>
          <a:p>
            <a:pPr marL="45720" indent="0" algn="ctr">
              <a:buNone/>
            </a:pPr>
            <a:endParaRPr lang="es-PY" b="1" dirty="0"/>
          </a:p>
          <a:p>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774BCE84-129A-4790-A95E-B87C17A270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1047967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3528" y="2348880"/>
            <a:ext cx="8407893" cy="4407408"/>
          </a:xfrm>
        </p:spPr>
        <p:txBody>
          <a:bodyPr/>
          <a:lstStyle/>
          <a:p>
            <a:pPr algn="just"/>
            <a:r>
              <a:rPr lang="es-PY" b="1" dirty="0"/>
              <a:t>Art. 2º</a:t>
            </a:r>
            <a:r>
              <a:rPr lang="es-PY" dirty="0"/>
              <a:t> A los fines de mejor  desarrollo del </a:t>
            </a:r>
            <a:r>
              <a:rPr lang="es-PY" b="1" dirty="0"/>
              <a:t>TORNEO</a:t>
            </a:r>
            <a:r>
              <a:rPr lang="es-PY" dirty="0"/>
              <a:t>, se constituye una comisión de delegados compuesto por los miembros de Comisión Organizadora  y de un delegado por cada curso participante, dicho comité estará presidido por el Presidente de la </a:t>
            </a:r>
            <a:r>
              <a:rPr lang="es-PY" b="1" dirty="0"/>
              <a:t>ORGANIZACIÓN</a:t>
            </a:r>
            <a:r>
              <a:rPr lang="es-PY" dirty="0"/>
              <a:t> y sesionará 48 horas antes de cada día de competencia o en su caso cuando la organización la convoque y con una duración máxima de 60 minutos, en las Instalaciones del Centro Educacional Sagrados Corazones con cualquier número de participantes. Sus decisiones serán válidas e inapelables.</a:t>
            </a:r>
          </a:p>
          <a:p>
            <a:pPr algn="just"/>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F2440E52-9E29-452F-B116-A1AAF1CDDD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2839609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1" y="1719071"/>
            <a:ext cx="8537372" cy="4407408"/>
          </a:xfrm>
        </p:spPr>
        <p:txBody>
          <a:bodyPr/>
          <a:lstStyle/>
          <a:p>
            <a:pPr marL="45720" indent="0">
              <a:buNone/>
            </a:pPr>
            <a:r>
              <a:rPr lang="es-PY" b="1" dirty="0"/>
              <a:t>II) DE LOS FINES </a:t>
            </a:r>
            <a:endParaRPr lang="es-PY" dirty="0"/>
          </a:p>
          <a:p>
            <a:pPr marL="45720" indent="0">
              <a:buNone/>
            </a:pPr>
            <a:endParaRPr lang="es-PY" dirty="0"/>
          </a:p>
          <a:p>
            <a:pPr algn="just"/>
            <a:r>
              <a:rPr lang="es-PY" b="1" dirty="0"/>
              <a:t>Art. 3º</a:t>
            </a:r>
            <a:r>
              <a:rPr lang="es-PY" dirty="0"/>
              <a:t> La organización del Torneo de Padres, No tiene fines de lucro. Se crea con ánimo de fomentar el deporte, la solidaridad, la fraternidad,  la camaradería y la hermandad entre todos los Padres de nuestra casa de estudios.-</a:t>
            </a:r>
          </a:p>
          <a:p>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E32CB129-51ED-46A1-82F7-D437412FA8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732756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marL="45720" indent="0">
              <a:buNone/>
            </a:pPr>
            <a:r>
              <a:rPr lang="es-PY" b="1" dirty="0"/>
              <a:t>III) DE LAS AUTORIDADES</a:t>
            </a:r>
            <a:endParaRPr lang="es-PY" dirty="0"/>
          </a:p>
          <a:p>
            <a:pPr marL="45720" indent="0">
              <a:buNone/>
            </a:pPr>
            <a:endParaRPr lang="es-PY" dirty="0"/>
          </a:p>
          <a:p>
            <a:pPr marL="45720" indent="0">
              <a:buNone/>
            </a:pPr>
            <a:r>
              <a:rPr lang="es-PY" b="1" dirty="0"/>
              <a:t>Art. 4º</a:t>
            </a:r>
            <a:r>
              <a:rPr lang="es-PY" dirty="0"/>
              <a:t> La máxima autoridad de las competencias, es la </a:t>
            </a:r>
            <a:r>
              <a:rPr lang="es-PY" b="1" dirty="0"/>
              <a:t>COMISIÓN DIRECTIVA ORGANIZADORA</a:t>
            </a:r>
            <a:r>
              <a:rPr lang="es-PY" dirty="0"/>
              <a:t> y en orden decreciente:</a:t>
            </a:r>
          </a:p>
          <a:p>
            <a:pPr marL="45720" indent="0">
              <a:buNone/>
            </a:pPr>
            <a:r>
              <a:rPr lang="es-PY" dirty="0"/>
              <a:t>A- Comité de Delegados</a:t>
            </a:r>
          </a:p>
          <a:p>
            <a:pPr marL="45720" indent="0">
              <a:buNone/>
            </a:pPr>
            <a:r>
              <a:rPr lang="es-PY" dirty="0"/>
              <a:t>B- Los jueces y árbitros</a:t>
            </a:r>
          </a:p>
          <a:p>
            <a:pPr marL="45720" indent="0">
              <a:buNone/>
            </a:pPr>
            <a:r>
              <a:rPr lang="es-PY" dirty="0"/>
              <a:t>C- Las demás autoridades creadas por la comisión directiva Organizadora.-</a:t>
            </a:r>
          </a:p>
          <a:p>
            <a:pPr marL="45720" indent="0">
              <a:buNone/>
            </a:pPr>
            <a:endParaRPr lang="es-PY" dirty="0"/>
          </a:p>
          <a:p>
            <a:pPr marL="45720" indent="0">
              <a:buNone/>
            </a:pPr>
            <a:r>
              <a:rPr lang="es-PY" b="1" dirty="0"/>
              <a:t>Art. 5º</a:t>
            </a:r>
            <a:r>
              <a:rPr lang="es-PY" dirty="0"/>
              <a:t> La Comisión Directiva se encargará de planificar, organizar y controlar las competencias de egresados del Centro Educacional Sagrados Corazones.-  </a:t>
            </a:r>
          </a:p>
          <a:p>
            <a:pPr marL="45720" indent="0">
              <a:buNone/>
            </a:pPr>
            <a:endParaRPr lang="es-PY" dirty="0"/>
          </a:p>
          <a:p>
            <a:pPr marL="45720" indent="0">
              <a:buNone/>
            </a:pPr>
            <a:r>
              <a:rPr lang="es-PY" b="1" dirty="0"/>
              <a:t>Art. 6º </a:t>
            </a:r>
            <a:r>
              <a:rPr lang="es-PY" dirty="0"/>
              <a:t>El árbitro es la máxima autoridad dentro del campo de juego en que fuese asignado y durante el desarrollo del mismo.</a:t>
            </a:r>
          </a:p>
          <a:p>
            <a:pPr marL="45720" indent="0">
              <a:buNone/>
            </a:pPr>
            <a:endParaRPr lang="es-PY" dirty="0"/>
          </a:p>
          <a:p>
            <a:endParaRPr lang="es-PY" dirty="0"/>
          </a:p>
        </p:txBody>
      </p:sp>
      <p:sp>
        <p:nvSpPr>
          <p:cNvPr id="3" name="2 Título"/>
          <p:cNvSpPr>
            <a:spLocks noGrp="1"/>
          </p:cNvSpPr>
          <p:nvPr>
            <p:ph type="title"/>
          </p:nvPr>
        </p:nvSpPr>
        <p:spPr/>
        <p:txBody>
          <a:bodyPr/>
          <a:lstStyle/>
          <a:p>
            <a:r>
              <a:rPr lang="es-PY" b="1" dirty="0"/>
              <a:t>TORNEO DE PADRES EDICIÓN 2024</a:t>
            </a:r>
            <a:endParaRPr lang="es-PY" dirty="0"/>
          </a:p>
        </p:txBody>
      </p:sp>
      <p:pic>
        <p:nvPicPr>
          <p:cNvPr id="4" name="Imagen 3">
            <a:extLst>
              <a:ext uri="{FF2B5EF4-FFF2-40B4-BE49-F238E27FC236}">
                <a16:creationId xmlns:a16="http://schemas.microsoft.com/office/drawing/2014/main" id="{1329F9AF-D332-4EC7-BB5B-965A52B435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805264"/>
            <a:ext cx="1971678" cy="718841"/>
          </a:xfrm>
          <a:prstGeom prst="rect">
            <a:avLst/>
          </a:prstGeom>
        </p:spPr>
      </p:pic>
    </p:spTree>
    <p:extLst>
      <p:ext uri="{BB962C8B-B14F-4D97-AF65-F5344CB8AC3E}">
        <p14:creationId xmlns:p14="http://schemas.microsoft.com/office/powerpoint/2010/main" val="1983704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Roj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284</TotalTime>
  <Words>2815</Words>
  <Application>Microsoft Office PowerPoint</Application>
  <PresentationFormat>Presentación en pantalla (4:3)</PresentationFormat>
  <Paragraphs>174</Paragraphs>
  <Slides>28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28</vt:i4>
      </vt:variant>
    </vt:vector>
  </HeadingPairs>
  <TitlesOfParts>
    <vt:vector size="32" baseType="lpstr">
      <vt:lpstr>Franklin Gothic Medium</vt:lpstr>
      <vt:lpstr>Wingdings</vt:lpstr>
      <vt:lpstr>Wingdings 2</vt:lpstr>
      <vt:lpstr>Cuadrícula</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lpstr>TORNEO DE PADRES EDICIÓN 2024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Marcelo</dc:creator>
  <cp:lastModifiedBy>Adams Martín Lezme Acosta</cp:lastModifiedBy>
  <cp:revision>39</cp:revision>
  <dcterms:created xsi:type="dcterms:W3CDTF">2024-04-29T11:52:35Z</dcterms:created>
  <dcterms:modified xsi:type="dcterms:W3CDTF">2024-05-03T17:29:21Z</dcterms:modified>
</cp:coreProperties>
</file>